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9" r:id="rId9"/>
    <p:sldId id="262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307"/>
    <a:srgbClr val="4F3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FA72D1-6084-41A7-9D10-C6B808BF2CE4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5C37779-B81A-4709-A572-B5C15D440367}">
      <dgm:prSet custT="1"/>
      <dgm:spPr/>
      <dgm:t>
        <a:bodyPr/>
        <a:lstStyle/>
        <a:p>
          <a:pPr algn="ctr"/>
          <a:r>
            <a:rPr lang="en-US" sz="2000" dirty="0" err="1">
              <a:latin typeface="Garamond" panose="02020404030301010803" pitchFamily="18" charset="0"/>
            </a:rPr>
            <a:t>Zakon</a:t>
          </a:r>
          <a:r>
            <a:rPr lang="en-US" sz="2000" dirty="0">
              <a:latin typeface="Garamond" panose="02020404030301010803" pitchFamily="18" charset="0"/>
            </a:rPr>
            <a:t> o </a:t>
          </a:r>
          <a:r>
            <a:rPr lang="en-US" sz="2000" dirty="0" err="1">
              <a:latin typeface="Garamond" panose="02020404030301010803" pitchFamily="18" charset="0"/>
            </a:rPr>
            <a:t>profesionalnoj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rehabilitaciji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i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 smtClean="0">
              <a:latin typeface="Garamond" panose="02020404030301010803" pitchFamily="18" charset="0"/>
            </a:rPr>
            <a:t>zapošljavanj</a:t>
          </a:r>
          <a:r>
            <a:rPr lang="sr-Latn-RS" sz="2000" dirty="0" smtClean="0">
              <a:latin typeface="Garamond" panose="02020404030301010803" pitchFamily="18" charset="0"/>
            </a:rPr>
            <a:t>u</a:t>
          </a:r>
          <a:r>
            <a:rPr lang="en-US" sz="2000" dirty="0" smtClean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osoba</a:t>
          </a:r>
          <a:r>
            <a:rPr lang="en-US" sz="2000" dirty="0">
              <a:latin typeface="Garamond" panose="02020404030301010803" pitchFamily="18" charset="0"/>
            </a:rPr>
            <a:t> sa </a:t>
          </a:r>
          <a:r>
            <a:rPr lang="en-US" sz="2000" dirty="0" err="1">
              <a:latin typeface="Garamond" panose="02020404030301010803" pitchFamily="18" charset="0"/>
            </a:rPr>
            <a:t>invaliditetom</a:t>
          </a:r>
          <a:r>
            <a:rPr lang="en-US" sz="2000" dirty="0">
              <a:latin typeface="Garamond" panose="02020404030301010803" pitchFamily="18" charset="0"/>
            </a:rPr>
            <a:t>, </a:t>
          </a:r>
          <a:r>
            <a:rPr lang="en-US" sz="2000" dirty="0" err="1">
              <a:latin typeface="Garamond" panose="02020404030301010803" pitchFamily="18" charset="0"/>
            </a:rPr>
            <a:t>nalaže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svakom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poslodavcu</a:t>
          </a:r>
          <a:r>
            <a:rPr lang="en-US" sz="2000" dirty="0">
              <a:latin typeface="Garamond" panose="02020404030301010803" pitchFamily="18" charset="0"/>
            </a:rPr>
            <a:t> koji </a:t>
          </a:r>
          <a:r>
            <a:rPr lang="en-US" sz="2000" dirty="0" err="1">
              <a:latin typeface="Garamond" panose="02020404030301010803" pitchFamily="18" charset="0"/>
            </a:rPr>
            <a:t>zapošljava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više</a:t>
          </a:r>
          <a:r>
            <a:rPr lang="en-US" sz="2000" dirty="0">
              <a:latin typeface="Garamond" panose="02020404030301010803" pitchFamily="18" charset="0"/>
            </a:rPr>
            <a:t> od 20 </a:t>
          </a:r>
          <a:r>
            <a:rPr lang="en-US" sz="2000" dirty="0" err="1">
              <a:latin typeface="Garamond" panose="02020404030301010803" pitchFamily="18" charset="0"/>
            </a:rPr>
            <a:t>osoba</a:t>
          </a:r>
          <a:r>
            <a:rPr lang="en-US" sz="2000" dirty="0">
              <a:latin typeface="Garamond" panose="02020404030301010803" pitchFamily="18" charset="0"/>
            </a:rPr>
            <a:t> u </a:t>
          </a:r>
          <a:r>
            <a:rPr lang="en-US" sz="2000" dirty="0" err="1">
              <a:latin typeface="Garamond" panose="02020404030301010803" pitchFamily="18" charset="0"/>
            </a:rPr>
            <a:t>svom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preduzeću</a:t>
          </a:r>
          <a:r>
            <a:rPr lang="en-US" sz="2000" dirty="0">
              <a:latin typeface="Garamond" panose="02020404030301010803" pitchFamily="18" charset="0"/>
            </a:rPr>
            <a:t> da </a:t>
          </a:r>
          <a:r>
            <a:rPr lang="en-US" sz="2000" dirty="0" err="1">
              <a:latin typeface="Garamond" panose="02020404030301010803" pitchFamily="18" charset="0"/>
            </a:rPr>
            <a:t>zaposli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jednu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osobu</a:t>
          </a:r>
          <a:r>
            <a:rPr lang="en-US" sz="2000" dirty="0">
              <a:latin typeface="Garamond" panose="02020404030301010803" pitchFamily="18" charset="0"/>
            </a:rPr>
            <a:t> sa </a:t>
          </a:r>
          <a:r>
            <a:rPr lang="en-US" sz="2000" dirty="0" err="1">
              <a:latin typeface="Garamond" panose="02020404030301010803" pitchFamily="18" charset="0"/>
            </a:rPr>
            <a:t>invaliditetom</a:t>
          </a:r>
          <a:r>
            <a:rPr lang="en-US" sz="2000" dirty="0">
              <a:latin typeface="Garamond" panose="02020404030301010803" pitchFamily="18" charset="0"/>
            </a:rPr>
            <a:t>.</a:t>
          </a:r>
        </a:p>
      </dgm:t>
    </dgm:pt>
    <dgm:pt modelId="{FACCBCCB-893E-4637-A9F1-40632BE081CF}" type="parTrans" cxnId="{41A0E6F0-DC6C-4656-8FC3-78A701781AFE}">
      <dgm:prSet/>
      <dgm:spPr/>
      <dgm:t>
        <a:bodyPr/>
        <a:lstStyle/>
        <a:p>
          <a:endParaRPr lang="en-US"/>
        </a:p>
      </dgm:t>
    </dgm:pt>
    <dgm:pt modelId="{78708FB6-15D3-4ACA-8651-EE585B92F263}" type="sibTrans" cxnId="{41A0E6F0-DC6C-4656-8FC3-78A701781AFE}">
      <dgm:prSet/>
      <dgm:spPr/>
      <dgm:t>
        <a:bodyPr/>
        <a:lstStyle/>
        <a:p>
          <a:endParaRPr lang="en-US"/>
        </a:p>
      </dgm:t>
    </dgm:pt>
    <dgm:pt modelId="{8B7D28AD-43EA-4DED-BF25-1AE7BE1B39CB}">
      <dgm:prSet custT="1"/>
      <dgm:spPr/>
      <dgm:t>
        <a:bodyPr/>
        <a:lstStyle/>
        <a:p>
          <a:r>
            <a:rPr lang="en-US" sz="2000" dirty="0" err="1">
              <a:latin typeface="Garamond" panose="02020404030301010803" pitchFamily="18" charset="0"/>
            </a:rPr>
            <a:t>Ukoliko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poslodavac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nije</a:t>
          </a:r>
          <a:r>
            <a:rPr lang="en-US" sz="2000" dirty="0">
              <a:latin typeface="Garamond" panose="02020404030301010803" pitchFamily="18" charset="0"/>
            </a:rPr>
            <a:t> u </a:t>
          </a:r>
          <a:r>
            <a:rPr lang="en-US" sz="2000" dirty="0" err="1">
              <a:latin typeface="Garamond" panose="02020404030301010803" pitchFamily="18" charset="0"/>
            </a:rPr>
            <a:t>mogućnosti</a:t>
          </a:r>
          <a:r>
            <a:rPr lang="en-US" sz="2000" dirty="0">
              <a:latin typeface="Garamond" panose="02020404030301010803" pitchFamily="18" charset="0"/>
            </a:rPr>
            <a:t> da </a:t>
          </a:r>
          <a:r>
            <a:rPr lang="en-US" sz="2000" dirty="0" err="1">
              <a:latin typeface="Garamond" panose="02020404030301010803" pitchFamily="18" charset="0"/>
            </a:rPr>
            <a:t>zaposli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osobu</a:t>
          </a:r>
          <a:r>
            <a:rPr lang="en-US" sz="2000" dirty="0">
              <a:latin typeface="Garamond" panose="02020404030301010803" pitchFamily="18" charset="0"/>
            </a:rPr>
            <a:t> sa </a:t>
          </a:r>
          <a:r>
            <a:rPr lang="en-US" sz="2000" dirty="0" err="1">
              <a:latin typeface="Garamond" panose="02020404030301010803" pitchFamily="18" charset="0"/>
            </a:rPr>
            <a:t>invaliditetom</a:t>
          </a:r>
          <a:r>
            <a:rPr lang="en-US" sz="2000" dirty="0">
              <a:latin typeface="Garamond" panose="02020404030301010803" pitchFamily="18" charset="0"/>
            </a:rPr>
            <a:t>, </a:t>
          </a:r>
          <a:r>
            <a:rPr lang="en-US" sz="2000" dirty="0" err="1">
              <a:latin typeface="Garamond" panose="02020404030301010803" pitchFamily="18" charset="0"/>
            </a:rPr>
            <a:t>Zakon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navodi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i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druge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mogućnosti</a:t>
          </a:r>
          <a:r>
            <a:rPr lang="en-US" sz="2000" dirty="0">
              <a:latin typeface="Garamond" panose="02020404030301010803" pitchFamily="18" charset="0"/>
            </a:rPr>
            <a:t>.</a:t>
          </a:r>
        </a:p>
      </dgm:t>
    </dgm:pt>
    <dgm:pt modelId="{1E83CFFA-617D-432C-A7A3-2985062D58DC}" type="parTrans" cxnId="{985EC8D2-804C-4192-A6BE-918B7A12A1D5}">
      <dgm:prSet/>
      <dgm:spPr/>
      <dgm:t>
        <a:bodyPr/>
        <a:lstStyle/>
        <a:p>
          <a:endParaRPr lang="en-US"/>
        </a:p>
      </dgm:t>
    </dgm:pt>
    <dgm:pt modelId="{5505318A-23D1-4EEF-93B0-A7ADC5C50BAC}" type="sibTrans" cxnId="{985EC8D2-804C-4192-A6BE-918B7A12A1D5}">
      <dgm:prSet/>
      <dgm:spPr/>
      <dgm:t>
        <a:bodyPr/>
        <a:lstStyle/>
        <a:p>
          <a:endParaRPr lang="en-US"/>
        </a:p>
      </dgm:t>
    </dgm:pt>
    <dgm:pt modelId="{EE140A47-EB0E-4196-B900-C5B04D099B38}">
      <dgm:prSet custT="1"/>
      <dgm:spPr/>
      <dgm:t>
        <a:bodyPr/>
        <a:lstStyle/>
        <a:p>
          <a:r>
            <a:rPr lang="en-US" sz="2000" dirty="0" err="1">
              <a:latin typeface="Garamond" panose="02020404030301010803" pitchFamily="18" charset="0"/>
            </a:rPr>
            <a:t>Ugovaranje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poslovne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saradnje</a:t>
          </a:r>
          <a:r>
            <a:rPr lang="en-US" sz="2000" dirty="0">
              <a:latin typeface="Garamond" panose="02020404030301010803" pitchFamily="18" charset="0"/>
            </a:rPr>
            <a:t> sa </a:t>
          </a:r>
          <a:r>
            <a:rPr lang="en-US" sz="2000" dirty="0" err="1">
              <a:latin typeface="Garamond" panose="02020404030301010803" pitchFamily="18" charset="0"/>
            </a:rPr>
            <a:t>preduzećem</a:t>
          </a:r>
          <a:r>
            <a:rPr lang="en-US" sz="2000" dirty="0">
              <a:latin typeface="Garamond" panose="02020404030301010803" pitchFamily="18" charset="0"/>
            </a:rPr>
            <a:t> za </a:t>
          </a:r>
          <a:r>
            <a:rPr lang="en-US" sz="2000" dirty="0" err="1">
              <a:latin typeface="Garamond" panose="02020404030301010803" pitchFamily="18" charset="0"/>
            </a:rPr>
            <a:t>profesionalnu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rehabilitaciju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i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zapošljavanje</a:t>
          </a:r>
          <a:r>
            <a:rPr lang="en-US" sz="2000" dirty="0">
              <a:latin typeface="Garamond" panose="02020404030301010803" pitchFamily="18" charset="0"/>
            </a:rPr>
            <a:t> </a:t>
          </a:r>
          <a:r>
            <a:rPr lang="en-US" sz="2000" dirty="0" err="1">
              <a:latin typeface="Garamond" panose="02020404030301010803" pitchFamily="18" charset="0"/>
            </a:rPr>
            <a:t>osoba</a:t>
          </a:r>
          <a:r>
            <a:rPr lang="en-US" sz="2000" dirty="0">
              <a:latin typeface="Garamond" panose="02020404030301010803" pitchFamily="18" charset="0"/>
            </a:rPr>
            <a:t> sa </a:t>
          </a:r>
          <a:r>
            <a:rPr lang="en-US" sz="2000" dirty="0" err="1">
              <a:latin typeface="Garamond" panose="02020404030301010803" pitchFamily="18" charset="0"/>
            </a:rPr>
            <a:t>invaliditetom</a:t>
          </a:r>
          <a:r>
            <a:rPr lang="en-US" sz="2000" dirty="0">
              <a:latin typeface="Garamond" panose="02020404030301010803" pitchFamily="18" charset="0"/>
            </a:rPr>
            <a:t>.</a:t>
          </a:r>
        </a:p>
      </dgm:t>
    </dgm:pt>
    <dgm:pt modelId="{9FC0454E-E0A8-4C26-BF7D-9160B0DCB586}" type="parTrans" cxnId="{6B17C599-F676-45E9-B54A-73AA173659BC}">
      <dgm:prSet/>
      <dgm:spPr/>
      <dgm:t>
        <a:bodyPr/>
        <a:lstStyle/>
        <a:p>
          <a:endParaRPr lang="en-US"/>
        </a:p>
      </dgm:t>
    </dgm:pt>
    <dgm:pt modelId="{71336637-825C-4F74-B17D-A03A806D8591}" type="sibTrans" cxnId="{6B17C599-F676-45E9-B54A-73AA173659BC}">
      <dgm:prSet/>
      <dgm:spPr/>
      <dgm:t>
        <a:bodyPr/>
        <a:lstStyle/>
        <a:p>
          <a:endParaRPr lang="en-US"/>
        </a:p>
      </dgm:t>
    </dgm:pt>
    <dgm:pt modelId="{C5939991-97CE-4A86-81BB-C1B407F4153A}" type="pres">
      <dgm:prSet presAssocID="{B4FA72D1-6084-41A7-9D10-C6B808BF2C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879A58-5D3B-456E-AF14-9BBBF9E7B3A7}" type="pres">
      <dgm:prSet presAssocID="{65C37779-B81A-4709-A572-B5C15D440367}" presName="hierRoot1" presStyleCnt="0"/>
      <dgm:spPr/>
    </dgm:pt>
    <dgm:pt modelId="{93ACED41-A75D-4A46-AA8A-6FB34F6FD0BB}" type="pres">
      <dgm:prSet presAssocID="{65C37779-B81A-4709-A572-B5C15D440367}" presName="composite" presStyleCnt="0"/>
      <dgm:spPr/>
    </dgm:pt>
    <dgm:pt modelId="{E77032E6-94EE-48B4-B7EA-83FF6F9BA87D}" type="pres">
      <dgm:prSet presAssocID="{65C37779-B81A-4709-A572-B5C15D440367}" presName="background" presStyleLbl="node0" presStyleIdx="0" presStyleCnt="3"/>
      <dgm:spPr>
        <a:solidFill>
          <a:srgbClr val="9C1307"/>
        </a:solidFill>
      </dgm:spPr>
    </dgm:pt>
    <dgm:pt modelId="{6845387E-796E-484D-838D-8F2B2082830D}" type="pres">
      <dgm:prSet presAssocID="{65C37779-B81A-4709-A572-B5C15D440367}" presName="text" presStyleLbl="fgAcc0" presStyleIdx="0" presStyleCnt="3" custScaleY="145401" custLinFactNeighborX="-11724" custLinFactNeighborY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3FE3B6-2347-4A9E-896E-7AE0FED9C4E1}" type="pres">
      <dgm:prSet presAssocID="{65C37779-B81A-4709-A572-B5C15D440367}" presName="hierChild2" presStyleCnt="0"/>
      <dgm:spPr/>
    </dgm:pt>
    <dgm:pt modelId="{4BEC40E9-05F1-419A-8985-EFDC3A1C40C2}" type="pres">
      <dgm:prSet presAssocID="{8B7D28AD-43EA-4DED-BF25-1AE7BE1B39CB}" presName="hierRoot1" presStyleCnt="0"/>
      <dgm:spPr/>
    </dgm:pt>
    <dgm:pt modelId="{0CBE9879-03FC-4E3B-9A97-5DCE6864F09B}" type="pres">
      <dgm:prSet presAssocID="{8B7D28AD-43EA-4DED-BF25-1AE7BE1B39CB}" presName="composite" presStyleCnt="0"/>
      <dgm:spPr/>
    </dgm:pt>
    <dgm:pt modelId="{C8475D93-95E2-4E6E-AE5B-C0CD31372777}" type="pres">
      <dgm:prSet presAssocID="{8B7D28AD-43EA-4DED-BF25-1AE7BE1B39CB}" presName="background" presStyleLbl="node0" presStyleIdx="1" presStyleCnt="3"/>
      <dgm:spPr>
        <a:solidFill>
          <a:srgbClr val="9C1307"/>
        </a:solidFill>
      </dgm:spPr>
    </dgm:pt>
    <dgm:pt modelId="{0F906646-7AF1-4693-AB7D-78A74D61B01A}" type="pres">
      <dgm:prSet presAssocID="{8B7D28AD-43EA-4DED-BF25-1AE7BE1B39CB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AC7024-E8AE-48BE-89F4-FD4F60F6EFCB}" type="pres">
      <dgm:prSet presAssocID="{8B7D28AD-43EA-4DED-BF25-1AE7BE1B39CB}" presName="hierChild2" presStyleCnt="0"/>
      <dgm:spPr/>
    </dgm:pt>
    <dgm:pt modelId="{91FD77EB-3CA4-4593-B7FD-5715795B1508}" type="pres">
      <dgm:prSet presAssocID="{EE140A47-EB0E-4196-B900-C5B04D099B38}" presName="hierRoot1" presStyleCnt="0"/>
      <dgm:spPr/>
    </dgm:pt>
    <dgm:pt modelId="{055A3385-DDB9-47C3-9640-806A0F8AE28A}" type="pres">
      <dgm:prSet presAssocID="{EE140A47-EB0E-4196-B900-C5B04D099B38}" presName="composite" presStyleCnt="0"/>
      <dgm:spPr/>
    </dgm:pt>
    <dgm:pt modelId="{E71F7183-D4B9-4708-BB80-7D96D1179807}" type="pres">
      <dgm:prSet presAssocID="{EE140A47-EB0E-4196-B900-C5B04D099B38}" presName="background" presStyleLbl="node0" presStyleIdx="2" presStyleCnt="3"/>
      <dgm:spPr>
        <a:solidFill>
          <a:srgbClr val="9C1307"/>
        </a:solidFill>
      </dgm:spPr>
    </dgm:pt>
    <dgm:pt modelId="{C283F18B-C503-467B-BE6A-64CA7ECE2DB8}" type="pres">
      <dgm:prSet presAssocID="{EE140A47-EB0E-4196-B900-C5B04D099B38}" presName="text" presStyleLbl="fgAcc0" presStyleIdx="2" presStyleCnt="3" custScaleY="164741" custLinFactNeighborX="12266" custLinFactNeighborY="-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AE7146-331B-40D0-96A9-3A6F6AF9BA37}" type="pres">
      <dgm:prSet presAssocID="{EE140A47-EB0E-4196-B900-C5B04D099B38}" presName="hierChild2" presStyleCnt="0"/>
      <dgm:spPr/>
    </dgm:pt>
  </dgm:ptLst>
  <dgm:cxnLst>
    <dgm:cxn modelId="{985EC8D2-804C-4192-A6BE-918B7A12A1D5}" srcId="{B4FA72D1-6084-41A7-9D10-C6B808BF2CE4}" destId="{8B7D28AD-43EA-4DED-BF25-1AE7BE1B39CB}" srcOrd="1" destOrd="0" parTransId="{1E83CFFA-617D-432C-A7A3-2985062D58DC}" sibTransId="{5505318A-23D1-4EEF-93B0-A7ADC5C50BAC}"/>
    <dgm:cxn modelId="{1254D71D-0FB4-42D4-B0E5-E4F888B87631}" type="presOf" srcId="{65C37779-B81A-4709-A572-B5C15D440367}" destId="{6845387E-796E-484D-838D-8F2B2082830D}" srcOrd="0" destOrd="0" presId="urn:microsoft.com/office/officeart/2005/8/layout/hierarchy1"/>
    <dgm:cxn modelId="{DCD32919-A9EF-491A-B2E9-49B36A4E5186}" type="presOf" srcId="{8B7D28AD-43EA-4DED-BF25-1AE7BE1B39CB}" destId="{0F906646-7AF1-4693-AB7D-78A74D61B01A}" srcOrd="0" destOrd="0" presId="urn:microsoft.com/office/officeart/2005/8/layout/hierarchy1"/>
    <dgm:cxn modelId="{6B17C599-F676-45E9-B54A-73AA173659BC}" srcId="{B4FA72D1-6084-41A7-9D10-C6B808BF2CE4}" destId="{EE140A47-EB0E-4196-B900-C5B04D099B38}" srcOrd="2" destOrd="0" parTransId="{9FC0454E-E0A8-4C26-BF7D-9160B0DCB586}" sibTransId="{71336637-825C-4F74-B17D-A03A806D8591}"/>
    <dgm:cxn modelId="{41A0E6F0-DC6C-4656-8FC3-78A701781AFE}" srcId="{B4FA72D1-6084-41A7-9D10-C6B808BF2CE4}" destId="{65C37779-B81A-4709-A572-B5C15D440367}" srcOrd="0" destOrd="0" parTransId="{FACCBCCB-893E-4637-A9F1-40632BE081CF}" sibTransId="{78708FB6-15D3-4ACA-8651-EE585B92F263}"/>
    <dgm:cxn modelId="{C7730FA2-6A98-40EE-95D7-B65DDEEAF040}" type="presOf" srcId="{B4FA72D1-6084-41A7-9D10-C6B808BF2CE4}" destId="{C5939991-97CE-4A86-81BB-C1B407F4153A}" srcOrd="0" destOrd="0" presId="urn:microsoft.com/office/officeart/2005/8/layout/hierarchy1"/>
    <dgm:cxn modelId="{0B9D5997-DB6E-417D-85F6-007995B1C277}" type="presOf" srcId="{EE140A47-EB0E-4196-B900-C5B04D099B38}" destId="{C283F18B-C503-467B-BE6A-64CA7ECE2DB8}" srcOrd="0" destOrd="0" presId="urn:microsoft.com/office/officeart/2005/8/layout/hierarchy1"/>
    <dgm:cxn modelId="{8F12EE7E-8E57-4A41-A6AA-103AC5ADCA50}" type="presParOf" srcId="{C5939991-97CE-4A86-81BB-C1B407F4153A}" destId="{E4879A58-5D3B-456E-AF14-9BBBF9E7B3A7}" srcOrd="0" destOrd="0" presId="urn:microsoft.com/office/officeart/2005/8/layout/hierarchy1"/>
    <dgm:cxn modelId="{0C8C1DDC-5552-4218-A5B5-392E8E71E7CD}" type="presParOf" srcId="{E4879A58-5D3B-456E-AF14-9BBBF9E7B3A7}" destId="{93ACED41-A75D-4A46-AA8A-6FB34F6FD0BB}" srcOrd="0" destOrd="0" presId="urn:microsoft.com/office/officeart/2005/8/layout/hierarchy1"/>
    <dgm:cxn modelId="{80099BF6-FCB8-42ED-9A05-BB7D84637DF2}" type="presParOf" srcId="{93ACED41-A75D-4A46-AA8A-6FB34F6FD0BB}" destId="{E77032E6-94EE-48B4-B7EA-83FF6F9BA87D}" srcOrd="0" destOrd="0" presId="urn:microsoft.com/office/officeart/2005/8/layout/hierarchy1"/>
    <dgm:cxn modelId="{957060A5-11FB-4809-A293-BC5469FD3F21}" type="presParOf" srcId="{93ACED41-A75D-4A46-AA8A-6FB34F6FD0BB}" destId="{6845387E-796E-484D-838D-8F2B2082830D}" srcOrd="1" destOrd="0" presId="urn:microsoft.com/office/officeart/2005/8/layout/hierarchy1"/>
    <dgm:cxn modelId="{E88AD42A-8B69-4B59-92AF-A6BD586206A0}" type="presParOf" srcId="{E4879A58-5D3B-456E-AF14-9BBBF9E7B3A7}" destId="{DC3FE3B6-2347-4A9E-896E-7AE0FED9C4E1}" srcOrd="1" destOrd="0" presId="urn:microsoft.com/office/officeart/2005/8/layout/hierarchy1"/>
    <dgm:cxn modelId="{F2FF1808-3D29-4AD6-B152-2DF348707F92}" type="presParOf" srcId="{C5939991-97CE-4A86-81BB-C1B407F4153A}" destId="{4BEC40E9-05F1-419A-8985-EFDC3A1C40C2}" srcOrd="1" destOrd="0" presId="urn:microsoft.com/office/officeart/2005/8/layout/hierarchy1"/>
    <dgm:cxn modelId="{00AC89F9-786C-4B39-8672-0168871E0294}" type="presParOf" srcId="{4BEC40E9-05F1-419A-8985-EFDC3A1C40C2}" destId="{0CBE9879-03FC-4E3B-9A97-5DCE6864F09B}" srcOrd="0" destOrd="0" presId="urn:microsoft.com/office/officeart/2005/8/layout/hierarchy1"/>
    <dgm:cxn modelId="{FB6B435E-CF95-448D-93EF-C44A51D7EBC7}" type="presParOf" srcId="{0CBE9879-03FC-4E3B-9A97-5DCE6864F09B}" destId="{C8475D93-95E2-4E6E-AE5B-C0CD31372777}" srcOrd="0" destOrd="0" presId="urn:microsoft.com/office/officeart/2005/8/layout/hierarchy1"/>
    <dgm:cxn modelId="{3D7712B7-C92D-4FAC-8029-58AA605085E0}" type="presParOf" srcId="{0CBE9879-03FC-4E3B-9A97-5DCE6864F09B}" destId="{0F906646-7AF1-4693-AB7D-78A74D61B01A}" srcOrd="1" destOrd="0" presId="urn:microsoft.com/office/officeart/2005/8/layout/hierarchy1"/>
    <dgm:cxn modelId="{585B9848-8B47-4A65-A77B-FCF481234963}" type="presParOf" srcId="{4BEC40E9-05F1-419A-8985-EFDC3A1C40C2}" destId="{EAAC7024-E8AE-48BE-89F4-FD4F60F6EFCB}" srcOrd="1" destOrd="0" presId="urn:microsoft.com/office/officeart/2005/8/layout/hierarchy1"/>
    <dgm:cxn modelId="{B7708611-41FC-4D3A-AB1F-923893654408}" type="presParOf" srcId="{C5939991-97CE-4A86-81BB-C1B407F4153A}" destId="{91FD77EB-3CA4-4593-B7FD-5715795B1508}" srcOrd="2" destOrd="0" presId="urn:microsoft.com/office/officeart/2005/8/layout/hierarchy1"/>
    <dgm:cxn modelId="{9A350E77-F44F-4D82-9ABD-C918C1A02268}" type="presParOf" srcId="{91FD77EB-3CA4-4593-B7FD-5715795B1508}" destId="{055A3385-DDB9-47C3-9640-806A0F8AE28A}" srcOrd="0" destOrd="0" presId="urn:microsoft.com/office/officeart/2005/8/layout/hierarchy1"/>
    <dgm:cxn modelId="{C687025A-49C3-45F1-832F-A4E03A1FE98C}" type="presParOf" srcId="{055A3385-DDB9-47C3-9640-806A0F8AE28A}" destId="{E71F7183-D4B9-4708-BB80-7D96D1179807}" srcOrd="0" destOrd="0" presId="urn:microsoft.com/office/officeart/2005/8/layout/hierarchy1"/>
    <dgm:cxn modelId="{6E6CE0C1-8676-41D3-AE13-D40EB59BEDD8}" type="presParOf" srcId="{055A3385-DDB9-47C3-9640-806A0F8AE28A}" destId="{C283F18B-C503-467B-BE6A-64CA7ECE2DB8}" srcOrd="1" destOrd="0" presId="urn:microsoft.com/office/officeart/2005/8/layout/hierarchy1"/>
    <dgm:cxn modelId="{5210A74F-3608-43DB-99AD-577F1DCC8DDD}" type="presParOf" srcId="{91FD77EB-3CA4-4593-B7FD-5715795B1508}" destId="{66AE7146-331B-40D0-96A9-3A6F6AF9BA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032E6-94EE-48B4-B7EA-83FF6F9BA87D}">
      <dsp:nvSpPr>
        <dsp:cNvPr id="0" name=""/>
        <dsp:cNvSpPr/>
      </dsp:nvSpPr>
      <dsp:spPr>
        <a:xfrm>
          <a:off x="-91446" y="3152"/>
          <a:ext cx="2782822" cy="2569370"/>
        </a:xfrm>
        <a:prstGeom prst="roundRect">
          <a:avLst>
            <a:gd name="adj" fmla="val 10000"/>
          </a:avLst>
        </a:prstGeom>
        <a:solidFill>
          <a:srgbClr val="9C130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5387E-796E-484D-838D-8F2B2082830D}">
      <dsp:nvSpPr>
        <dsp:cNvPr id="0" name=""/>
        <dsp:cNvSpPr/>
      </dsp:nvSpPr>
      <dsp:spPr>
        <a:xfrm>
          <a:off x="217756" y="296895"/>
          <a:ext cx="2782822" cy="256937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Garamond" panose="02020404030301010803" pitchFamily="18" charset="0"/>
            </a:rPr>
            <a:t>Zakon</a:t>
          </a:r>
          <a:r>
            <a:rPr lang="en-US" sz="2000" kern="1200" dirty="0">
              <a:latin typeface="Garamond" panose="02020404030301010803" pitchFamily="18" charset="0"/>
            </a:rPr>
            <a:t> o </a:t>
          </a:r>
          <a:r>
            <a:rPr lang="en-US" sz="2000" kern="1200" dirty="0" err="1">
              <a:latin typeface="Garamond" panose="02020404030301010803" pitchFamily="18" charset="0"/>
            </a:rPr>
            <a:t>profesionalnoj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rehabilitaciji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i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 smtClean="0">
              <a:latin typeface="Garamond" panose="02020404030301010803" pitchFamily="18" charset="0"/>
            </a:rPr>
            <a:t>zapošljavanj</a:t>
          </a:r>
          <a:r>
            <a:rPr lang="sr-Latn-RS" sz="2000" kern="1200" dirty="0" smtClean="0">
              <a:latin typeface="Garamond" panose="02020404030301010803" pitchFamily="18" charset="0"/>
            </a:rPr>
            <a:t>u</a:t>
          </a:r>
          <a:r>
            <a:rPr lang="en-US" sz="2000" kern="1200" dirty="0" smtClean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osoba</a:t>
          </a:r>
          <a:r>
            <a:rPr lang="en-US" sz="2000" kern="1200" dirty="0">
              <a:latin typeface="Garamond" panose="02020404030301010803" pitchFamily="18" charset="0"/>
            </a:rPr>
            <a:t> sa </a:t>
          </a:r>
          <a:r>
            <a:rPr lang="en-US" sz="2000" kern="1200" dirty="0" err="1">
              <a:latin typeface="Garamond" panose="02020404030301010803" pitchFamily="18" charset="0"/>
            </a:rPr>
            <a:t>invaliditetom</a:t>
          </a:r>
          <a:r>
            <a:rPr lang="en-US" sz="2000" kern="1200" dirty="0">
              <a:latin typeface="Garamond" panose="02020404030301010803" pitchFamily="18" charset="0"/>
            </a:rPr>
            <a:t>, </a:t>
          </a:r>
          <a:r>
            <a:rPr lang="en-US" sz="2000" kern="1200" dirty="0" err="1">
              <a:latin typeface="Garamond" panose="02020404030301010803" pitchFamily="18" charset="0"/>
            </a:rPr>
            <a:t>nalaže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svakom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poslodavcu</a:t>
          </a:r>
          <a:r>
            <a:rPr lang="en-US" sz="2000" kern="1200" dirty="0">
              <a:latin typeface="Garamond" panose="02020404030301010803" pitchFamily="18" charset="0"/>
            </a:rPr>
            <a:t> koji </a:t>
          </a:r>
          <a:r>
            <a:rPr lang="en-US" sz="2000" kern="1200" dirty="0" err="1">
              <a:latin typeface="Garamond" panose="02020404030301010803" pitchFamily="18" charset="0"/>
            </a:rPr>
            <a:t>zapošljava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više</a:t>
          </a:r>
          <a:r>
            <a:rPr lang="en-US" sz="2000" kern="1200" dirty="0">
              <a:latin typeface="Garamond" panose="02020404030301010803" pitchFamily="18" charset="0"/>
            </a:rPr>
            <a:t> od 20 </a:t>
          </a:r>
          <a:r>
            <a:rPr lang="en-US" sz="2000" kern="1200" dirty="0" err="1">
              <a:latin typeface="Garamond" panose="02020404030301010803" pitchFamily="18" charset="0"/>
            </a:rPr>
            <a:t>osoba</a:t>
          </a:r>
          <a:r>
            <a:rPr lang="en-US" sz="2000" kern="1200" dirty="0">
              <a:latin typeface="Garamond" panose="02020404030301010803" pitchFamily="18" charset="0"/>
            </a:rPr>
            <a:t> u </a:t>
          </a:r>
          <a:r>
            <a:rPr lang="en-US" sz="2000" kern="1200" dirty="0" err="1">
              <a:latin typeface="Garamond" panose="02020404030301010803" pitchFamily="18" charset="0"/>
            </a:rPr>
            <a:t>svom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preduzeću</a:t>
          </a:r>
          <a:r>
            <a:rPr lang="en-US" sz="2000" kern="1200" dirty="0">
              <a:latin typeface="Garamond" panose="02020404030301010803" pitchFamily="18" charset="0"/>
            </a:rPr>
            <a:t> da </a:t>
          </a:r>
          <a:r>
            <a:rPr lang="en-US" sz="2000" kern="1200" dirty="0" err="1">
              <a:latin typeface="Garamond" panose="02020404030301010803" pitchFamily="18" charset="0"/>
            </a:rPr>
            <a:t>zaposli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jednu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osobu</a:t>
          </a:r>
          <a:r>
            <a:rPr lang="en-US" sz="2000" kern="1200" dirty="0">
              <a:latin typeface="Garamond" panose="02020404030301010803" pitchFamily="18" charset="0"/>
            </a:rPr>
            <a:t> sa </a:t>
          </a:r>
          <a:r>
            <a:rPr lang="en-US" sz="2000" kern="1200" dirty="0" err="1">
              <a:latin typeface="Garamond" panose="02020404030301010803" pitchFamily="18" charset="0"/>
            </a:rPr>
            <a:t>invaliditetom</a:t>
          </a:r>
          <a:r>
            <a:rPr lang="en-US" sz="2000" kern="1200" dirty="0">
              <a:latin typeface="Garamond" panose="02020404030301010803" pitchFamily="18" charset="0"/>
            </a:rPr>
            <a:t>.</a:t>
          </a:r>
        </a:p>
      </dsp:txBody>
      <dsp:txXfrm>
        <a:off x="293010" y="372149"/>
        <a:ext cx="2632314" cy="2418862"/>
      </dsp:txXfrm>
    </dsp:sp>
    <dsp:sp modelId="{C8475D93-95E2-4E6E-AE5B-C0CD31372777}">
      <dsp:nvSpPr>
        <dsp:cNvPr id="0" name=""/>
        <dsp:cNvSpPr/>
      </dsp:nvSpPr>
      <dsp:spPr>
        <a:xfrm>
          <a:off x="3636039" y="2516"/>
          <a:ext cx="2782822" cy="1767092"/>
        </a:xfrm>
        <a:prstGeom prst="roundRect">
          <a:avLst>
            <a:gd name="adj" fmla="val 10000"/>
          </a:avLst>
        </a:prstGeom>
        <a:solidFill>
          <a:srgbClr val="9C130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06646-7AF1-4693-AB7D-78A74D61B01A}">
      <dsp:nvSpPr>
        <dsp:cNvPr id="0" name=""/>
        <dsp:cNvSpPr/>
      </dsp:nvSpPr>
      <dsp:spPr>
        <a:xfrm>
          <a:off x="3945242" y="296259"/>
          <a:ext cx="2782822" cy="176709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Garamond" panose="02020404030301010803" pitchFamily="18" charset="0"/>
            </a:rPr>
            <a:t>Ukoliko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poslodavac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nije</a:t>
          </a:r>
          <a:r>
            <a:rPr lang="en-US" sz="2000" kern="1200" dirty="0">
              <a:latin typeface="Garamond" panose="02020404030301010803" pitchFamily="18" charset="0"/>
            </a:rPr>
            <a:t> u </a:t>
          </a:r>
          <a:r>
            <a:rPr lang="en-US" sz="2000" kern="1200" dirty="0" err="1">
              <a:latin typeface="Garamond" panose="02020404030301010803" pitchFamily="18" charset="0"/>
            </a:rPr>
            <a:t>mogućnosti</a:t>
          </a:r>
          <a:r>
            <a:rPr lang="en-US" sz="2000" kern="1200" dirty="0">
              <a:latin typeface="Garamond" panose="02020404030301010803" pitchFamily="18" charset="0"/>
            </a:rPr>
            <a:t> da </a:t>
          </a:r>
          <a:r>
            <a:rPr lang="en-US" sz="2000" kern="1200" dirty="0" err="1">
              <a:latin typeface="Garamond" panose="02020404030301010803" pitchFamily="18" charset="0"/>
            </a:rPr>
            <a:t>zaposli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osobu</a:t>
          </a:r>
          <a:r>
            <a:rPr lang="en-US" sz="2000" kern="1200" dirty="0">
              <a:latin typeface="Garamond" panose="02020404030301010803" pitchFamily="18" charset="0"/>
            </a:rPr>
            <a:t> sa </a:t>
          </a:r>
          <a:r>
            <a:rPr lang="en-US" sz="2000" kern="1200" dirty="0" err="1">
              <a:latin typeface="Garamond" panose="02020404030301010803" pitchFamily="18" charset="0"/>
            </a:rPr>
            <a:t>invaliditetom</a:t>
          </a:r>
          <a:r>
            <a:rPr lang="en-US" sz="2000" kern="1200" dirty="0">
              <a:latin typeface="Garamond" panose="02020404030301010803" pitchFamily="18" charset="0"/>
            </a:rPr>
            <a:t>, </a:t>
          </a:r>
          <a:r>
            <a:rPr lang="en-US" sz="2000" kern="1200" dirty="0" err="1">
              <a:latin typeface="Garamond" panose="02020404030301010803" pitchFamily="18" charset="0"/>
            </a:rPr>
            <a:t>Zakon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navodi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i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druge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mogućnosti</a:t>
          </a:r>
          <a:r>
            <a:rPr lang="en-US" sz="2000" kern="1200" dirty="0">
              <a:latin typeface="Garamond" panose="02020404030301010803" pitchFamily="18" charset="0"/>
            </a:rPr>
            <a:t>.</a:t>
          </a:r>
        </a:p>
      </dsp:txBody>
      <dsp:txXfrm>
        <a:off x="3996998" y="348015"/>
        <a:ext cx="2679310" cy="1663580"/>
      </dsp:txXfrm>
    </dsp:sp>
    <dsp:sp modelId="{E71F7183-D4B9-4708-BB80-7D96D1179807}">
      <dsp:nvSpPr>
        <dsp:cNvPr id="0" name=""/>
        <dsp:cNvSpPr/>
      </dsp:nvSpPr>
      <dsp:spPr>
        <a:xfrm>
          <a:off x="7272079" y="-11725"/>
          <a:ext cx="2782822" cy="2911125"/>
        </a:xfrm>
        <a:prstGeom prst="roundRect">
          <a:avLst>
            <a:gd name="adj" fmla="val 10000"/>
          </a:avLst>
        </a:prstGeom>
        <a:solidFill>
          <a:srgbClr val="9C130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3F18B-C503-467B-BE6A-64CA7ECE2DB8}">
      <dsp:nvSpPr>
        <dsp:cNvPr id="0" name=""/>
        <dsp:cNvSpPr/>
      </dsp:nvSpPr>
      <dsp:spPr>
        <a:xfrm>
          <a:off x="7581282" y="282016"/>
          <a:ext cx="2782822" cy="29111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Garamond" panose="02020404030301010803" pitchFamily="18" charset="0"/>
            </a:rPr>
            <a:t>Ugovaranje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poslovne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saradnje</a:t>
          </a:r>
          <a:r>
            <a:rPr lang="en-US" sz="2000" kern="1200" dirty="0">
              <a:latin typeface="Garamond" panose="02020404030301010803" pitchFamily="18" charset="0"/>
            </a:rPr>
            <a:t> sa </a:t>
          </a:r>
          <a:r>
            <a:rPr lang="en-US" sz="2000" kern="1200" dirty="0" err="1">
              <a:latin typeface="Garamond" panose="02020404030301010803" pitchFamily="18" charset="0"/>
            </a:rPr>
            <a:t>preduzećem</a:t>
          </a:r>
          <a:r>
            <a:rPr lang="en-US" sz="2000" kern="1200" dirty="0">
              <a:latin typeface="Garamond" panose="02020404030301010803" pitchFamily="18" charset="0"/>
            </a:rPr>
            <a:t> za </a:t>
          </a:r>
          <a:r>
            <a:rPr lang="en-US" sz="2000" kern="1200" dirty="0" err="1">
              <a:latin typeface="Garamond" panose="02020404030301010803" pitchFamily="18" charset="0"/>
            </a:rPr>
            <a:t>profesionalnu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rehabilitaciju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i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zapošljavanje</a:t>
          </a:r>
          <a:r>
            <a:rPr lang="en-US" sz="2000" kern="1200" dirty="0">
              <a:latin typeface="Garamond" panose="02020404030301010803" pitchFamily="18" charset="0"/>
            </a:rPr>
            <a:t> </a:t>
          </a:r>
          <a:r>
            <a:rPr lang="en-US" sz="2000" kern="1200" dirty="0" err="1">
              <a:latin typeface="Garamond" panose="02020404030301010803" pitchFamily="18" charset="0"/>
            </a:rPr>
            <a:t>osoba</a:t>
          </a:r>
          <a:r>
            <a:rPr lang="en-US" sz="2000" kern="1200" dirty="0">
              <a:latin typeface="Garamond" panose="02020404030301010803" pitchFamily="18" charset="0"/>
            </a:rPr>
            <a:t> sa </a:t>
          </a:r>
          <a:r>
            <a:rPr lang="en-US" sz="2000" kern="1200" dirty="0" err="1">
              <a:latin typeface="Garamond" panose="02020404030301010803" pitchFamily="18" charset="0"/>
            </a:rPr>
            <a:t>invaliditetom</a:t>
          </a:r>
          <a:r>
            <a:rPr lang="en-US" sz="2000" kern="1200" dirty="0">
              <a:latin typeface="Garamond" panose="02020404030301010803" pitchFamily="18" charset="0"/>
            </a:rPr>
            <a:t>.</a:t>
          </a:r>
        </a:p>
      </dsp:txBody>
      <dsp:txXfrm>
        <a:off x="7662788" y="363522"/>
        <a:ext cx="2619810" cy="2748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53EC3-B939-44B2-912D-7436DD27E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10305-6F2A-4472-8604-CE3DF20E2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740A-2DDB-4900-B38B-8DDF014E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5701-89C3-4991-ACAC-430FD5A31D4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50D50-10C9-40F4-91C5-F1B53147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B3524-6C88-4759-9035-2EE05CF5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6F63-F6F0-408E-BD4B-8A7E34A0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5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40B96-2AD2-4FC3-9E3F-CB0F2EAC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55AE4-B0F4-4D00-AD8D-86383711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3B0CD-30D0-435A-B474-7F1CC31B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5701-89C3-4991-ACAC-430FD5A31D4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5231D-5D94-418C-A10D-AD91688B2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8096E-0D4B-4CCA-8104-323AA36B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6F63-F6F0-408E-BD4B-8A7E34A0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5B1A9E-64AF-4E8E-9E6F-16DAA49F2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5D483-1825-4F40-9731-C18726C54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D6B98-1ACE-4480-AB26-8A85873B6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5701-89C3-4991-ACAC-430FD5A31D4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B63A6-97F9-402B-BDF3-00B92B0D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C5076-36AE-4B02-9D94-752C4852F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6F63-F6F0-408E-BD4B-8A7E34A0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2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4C5B2-4846-4E14-A86D-C868C7A0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4FE06-E4F3-4F3A-8A8A-00FD5786A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BC713-7BDE-4D58-AF4C-495854C2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5701-89C3-4991-ACAC-430FD5A31D4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F872C-17F5-4DE3-ADD9-14544F77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3CFC7-0755-40D6-9D9A-9104ACD9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6F63-F6F0-408E-BD4B-8A7E34A0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1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61A2-91FF-4AE2-8388-E4875384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88101-2EC0-4EE7-95C7-AF73F1F71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B6D68-E539-4FA8-B0B1-72920F1F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5701-89C3-4991-ACAC-430FD5A31D4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D6A2F-177C-4FD0-8273-65FDB056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81E3A-9140-411A-9A65-A36336BF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6F63-F6F0-408E-BD4B-8A7E34A0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6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90BB-A3CD-42A4-8573-988F3E4B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A5753-56E0-4F8B-82EE-250BC0F80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30999-2A97-4638-82C4-E9B341E20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6D745-436F-442C-8714-23A12006B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5701-89C3-4991-ACAC-430FD5A31D4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6813D-0AC7-469A-98FE-FB6CDBD9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E907B-F50A-4DA7-8D33-32FA477EA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6F63-F6F0-408E-BD4B-8A7E34A0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6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580B-48B5-4942-A08B-41634A28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FAF3D-B295-441A-B068-0F3A6E106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55109-B9B5-4E50-96A3-2B4893494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75F43-2B81-4F1B-9FF6-ABF684005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AD73B7-3A51-4E93-9DDC-FA8035C4D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BA2E0-77F5-4CD7-BFD2-DCAA8EC82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5701-89C3-4991-ACAC-430FD5A31D4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BD6CB2-87C3-4C4A-8705-E258D515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F26185-382D-4284-A463-42C760E0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6F63-F6F0-408E-BD4B-8A7E34A0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0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FD5F-E115-4190-B89E-77C6C8BC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BA6B9-3010-4F3A-B337-A8ACEB59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5701-89C3-4991-ACAC-430FD5A31D4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D0460-477D-413F-AFA3-2A3999CE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C1390-461D-4285-8518-A66A06B9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6F63-F6F0-408E-BD4B-8A7E34A0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5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4AE21-B8AF-4A33-BA96-D092C90B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5701-89C3-4991-ACAC-430FD5A31D4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CA5C8C-6B97-4DAF-82F5-CFE153F28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BF07A-60E5-443A-A6EC-611148D6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6F63-F6F0-408E-BD4B-8A7E34A0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2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47781-4D2E-43EF-9B54-63650C029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091E2-5BF5-4742-AE09-889B41B0A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063AD-94DA-41A5-B3A1-6054E2685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133D1-05AC-43CE-884C-EBC15422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5701-89C3-4991-ACAC-430FD5A31D4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CE0F5-C05A-4ADD-96F8-CF1CFD2D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91520-E777-46BE-A225-70843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6F63-F6F0-408E-BD4B-8A7E34A0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7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129D-06A8-44E4-AA1A-F4748FA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7A489-7207-496F-B03D-565E17E40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F2AC1-2226-4CC2-9D56-FB1180F18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8A62A-31BD-435F-8937-70544970C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5701-89C3-4991-ACAC-430FD5A31D4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164FA-AF30-4F42-B7E1-6627BBA1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3022C-F81C-40D3-9627-C68B21E8C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6F63-F6F0-408E-BD4B-8A7E34A0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3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F8A22-BD73-499D-A634-032277BC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D1055-C80D-4D5E-AD4C-90C18DF1C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0F98-C828-4941-95E5-6A9764337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85701-89C3-4991-ACAC-430FD5A31D4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B8FBF-10FC-48E6-B9DF-A9753711E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603DC-DBA5-4497-B812-8CE960472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F6F63-F6F0-408E-BD4B-8A7E34A0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at@caritas-sabac.r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nija.com/?page_id=38056&amp;lang=sr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AF4ABE2-381B-4B67-9C0F-27FFD64F7D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4AA509EC-4C56-4A74-A517-3ECD04C3FC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2355786"/>
            <a:ext cx="734166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A90E9-40B4-4FC3-88A6-48621B842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6340" y="2137214"/>
            <a:ext cx="6859726" cy="2994158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rgbClr val="FFFFFF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CARITAS </a:t>
            </a:r>
            <a:r>
              <a:rPr lang="en-US" sz="5000" dirty="0" err="1">
                <a:solidFill>
                  <a:srgbClr val="FFFFFF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POMAŽE</a:t>
            </a:r>
            <a:r>
              <a:rPr lang="en-US" sz="5000" dirty="0">
                <a:solidFill>
                  <a:srgbClr val="FFFFFF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 </a:t>
            </a:r>
            <a:br>
              <a:rPr lang="en-US" sz="5000" dirty="0">
                <a:solidFill>
                  <a:srgbClr val="FFFFFF"/>
                </a:solidFill>
                <a:latin typeface="Garamond" panose="02020404030301010803" pitchFamily="18" charset="0"/>
                <a:cs typeface="Cavolini" panose="020B0502040204020203" pitchFamily="66" charset="0"/>
              </a:rPr>
            </a:br>
            <a:r>
              <a:rPr lang="en-US" sz="5000" dirty="0">
                <a:solidFill>
                  <a:srgbClr val="FFFFFF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/>
            </a:r>
            <a:br>
              <a:rPr lang="en-US" sz="5000" dirty="0">
                <a:solidFill>
                  <a:srgbClr val="FFFFFF"/>
                </a:solidFill>
                <a:latin typeface="Garamond" panose="02020404030301010803" pitchFamily="18" charset="0"/>
                <a:cs typeface="Cavolini" panose="020B0502040204020203" pitchFamily="66" charset="0"/>
              </a:rPr>
            </a:br>
            <a:r>
              <a:rPr lang="en-US" sz="5000" dirty="0">
                <a:solidFill>
                  <a:srgbClr val="FFFFFF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POMOZI</a:t>
            </a:r>
            <a:r>
              <a:rPr lang="en-US" sz="5000" dirty="0">
                <a:solidFill>
                  <a:srgbClr val="FFFFFF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 CARITAS</a:t>
            </a:r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6FBC94C7-2F0E-4FBA-B442-0E0296AAA7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6CF43A2F-2E6F-44F4-A006-A10CF1DCBD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F83DA5F0-0D4C-4E74-8A5C-F6CBD391F0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798713-AB3F-41E3-8CE3-1C1FBCF7CF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28" y="1120021"/>
            <a:ext cx="3268481" cy="3509529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9" y="1772106"/>
            <a:ext cx="3272697" cy="28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6FD9A-E307-4CAC-9034-710DF2BC7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896072"/>
          </a:xfrm>
        </p:spPr>
        <p:txBody>
          <a:bodyPr anchor="ctr">
            <a:normAutofit fontScale="90000"/>
          </a:bodyPr>
          <a:lstStyle/>
          <a:p>
            <a:r>
              <a:rPr lang="en-US" sz="4800" dirty="0" err="1">
                <a:latin typeface="Garamond" panose="02020404030301010803" pitchFamily="18" charset="0"/>
              </a:rPr>
              <a:t>SPOJITE</a:t>
            </a:r>
            <a:r>
              <a:rPr lang="en-US" sz="4800" dirty="0">
                <a:latin typeface="Garamond" panose="02020404030301010803" pitchFamily="18" charset="0"/>
              </a:rPr>
              <a:t> </a:t>
            </a:r>
            <a:r>
              <a:rPr lang="en-US" sz="4800" dirty="0" err="1">
                <a:latin typeface="Garamond" panose="02020404030301010803" pitchFamily="18" charset="0"/>
              </a:rPr>
              <a:t>KORISNO</a:t>
            </a:r>
            <a:r>
              <a:rPr lang="en-US" sz="4800" dirty="0">
                <a:latin typeface="Garamond" panose="02020404030301010803" pitchFamily="18" charset="0"/>
              </a:rPr>
              <a:t> I </a:t>
            </a:r>
            <a:r>
              <a:rPr lang="en-US" sz="4800" dirty="0" err="1">
                <a:latin typeface="Garamond" panose="02020404030301010803" pitchFamily="18" charset="0"/>
              </a:rPr>
              <a:t>SOCIJALNO</a:t>
            </a:r>
            <a:r>
              <a:rPr lang="en-US" sz="4800" dirty="0">
                <a:latin typeface="Garamond" panose="02020404030301010803" pitchFamily="18" charset="0"/>
              </a:rPr>
              <a:t> </a:t>
            </a:r>
            <a:r>
              <a:rPr lang="en-US" sz="4800" dirty="0" err="1">
                <a:latin typeface="Garamond" panose="02020404030301010803" pitchFamily="18" charset="0"/>
              </a:rPr>
              <a:t>ODGOVORNO</a:t>
            </a:r>
            <a:endParaRPr lang="en-US" sz="48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95EE3-5E3E-4420-8119-D55B0BB5A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508069"/>
            <a:ext cx="9941319" cy="42066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Garamond" panose="02020404030301010803" pitchFamily="18" charset="0"/>
              </a:rPr>
              <a:t>AVLIJA</a:t>
            </a:r>
            <a:r>
              <a:rPr lang="en-US" sz="2000" b="1" dirty="0">
                <a:latin typeface="Garamond" panose="02020404030301010803" pitchFamily="18" charset="0"/>
              </a:rPr>
              <a:t> </a:t>
            </a:r>
            <a:r>
              <a:rPr lang="en-US" sz="2000" b="1" dirty="0" err="1">
                <a:latin typeface="Garamond" panose="02020404030301010803" pitchFamily="18" charset="0"/>
              </a:rPr>
              <a:t>ODRŽIVOG</a:t>
            </a:r>
            <a:r>
              <a:rPr lang="en-US" sz="2000" b="1" dirty="0">
                <a:latin typeface="Garamond" panose="02020404030301010803" pitchFamily="18" charset="0"/>
              </a:rPr>
              <a:t> </a:t>
            </a:r>
            <a:r>
              <a:rPr lang="en-US" sz="2000" b="1" dirty="0" err="1">
                <a:latin typeface="Garamond" panose="02020404030301010803" pitchFamily="18" charset="0"/>
              </a:rPr>
              <a:t>RAZVOJA</a:t>
            </a:r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dirty="0" err="1">
                <a:latin typeface="Garamond" panose="02020404030301010803" pitchFamily="18" charset="0"/>
              </a:rPr>
              <a:t>Dostava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kuvanih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jela</a:t>
            </a:r>
            <a:r>
              <a:rPr lang="en-US" sz="2000" dirty="0">
                <a:latin typeface="Garamond" panose="02020404030301010803" pitchFamily="18" charset="0"/>
              </a:rPr>
              <a:t> za </a:t>
            </a:r>
            <a:r>
              <a:rPr lang="en-US" sz="2000" dirty="0" err="1">
                <a:latin typeface="Garamond" panose="02020404030301010803" pitchFamily="18" charset="0"/>
              </a:rPr>
              <a:t>zaposlene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i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ketering</a:t>
            </a:r>
            <a:r>
              <a:rPr lang="en-US" sz="2000" dirty="0">
                <a:latin typeface="Garamond" panose="02020404030301010803" pitchFamily="18" charset="0"/>
              </a:rPr>
              <a:t> za </a:t>
            </a:r>
            <a:r>
              <a:rPr lang="en-US" sz="2000" dirty="0" err="1">
                <a:latin typeface="Garamond" panose="02020404030301010803" pitchFamily="18" charset="0"/>
              </a:rPr>
              <a:t>događaje</a:t>
            </a:r>
            <a:r>
              <a:rPr lang="en-US" sz="2000" dirty="0">
                <a:latin typeface="Garamond" panose="02020404030301010803" pitchFamily="18" charset="0"/>
              </a:rPr>
              <a:t> koji se </a:t>
            </a:r>
            <a:r>
              <a:rPr lang="en-US" sz="2000" dirty="0" err="1">
                <a:latin typeface="Garamond" panose="02020404030301010803" pitchFamily="18" charset="0"/>
              </a:rPr>
              <a:t>organizuju</a:t>
            </a:r>
            <a:r>
              <a:rPr lang="en-US" sz="2000" dirty="0">
                <a:latin typeface="Garamond" panose="02020404030301010803" pitchFamily="18" charset="0"/>
              </a:rPr>
              <a:t> u </a:t>
            </a:r>
            <a:r>
              <a:rPr lang="en-US" sz="2000" dirty="0" err="1">
                <a:latin typeface="Garamond" panose="02020404030301010803" pitchFamily="18" charset="0"/>
              </a:rPr>
              <a:t>firmi</a:t>
            </a:r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err="1">
                <a:latin typeface="Garamond" panose="02020404030301010803" pitchFamily="18" charset="0"/>
              </a:rPr>
              <a:t>Iznajmljivanje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prostora</a:t>
            </a:r>
            <a:r>
              <a:rPr lang="en-US" sz="2000" dirty="0">
                <a:latin typeface="Garamond" panose="02020404030301010803" pitchFamily="18" charset="0"/>
              </a:rPr>
              <a:t> za </a:t>
            </a:r>
            <a:r>
              <a:rPr lang="en-US" sz="2000" dirty="0" err="1">
                <a:latin typeface="Garamond" panose="02020404030301010803" pitchFamily="18" charset="0"/>
              </a:rPr>
              <a:t>organizovanje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vaših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događaja</a:t>
            </a:r>
            <a:r>
              <a:rPr lang="en-US" sz="2000" dirty="0">
                <a:latin typeface="Garamond" panose="02020404030301010803" pitchFamily="18" charset="0"/>
              </a:rPr>
              <a:t> (</a:t>
            </a:r>
            <a:r>
              <a:rPr lang="en-US" sz="2000" dirty="0" err="1">
                <a:latin typeface="Garamond" panose="02020404030301010803" pitchFamily="18" charset="0"/>
              </a:rPr>
              <a:t>konferencije</a:t>
            </a:r>
            <a:r>
              <a:rPr lang="en-US" sz="2000" dirty="0">
                <a:latin typeface="Garamond" panose="02020404030301010803" pitchFamily="18" charset="0"/>
              </a:rPr>
              <a:t>, </a:t>
            </a:r>
            <a:r>
              <a:rPr lang="en-US" sz="2000" dirty="0" err="1">
                <a:latin typeface="Garamond" panose="02020404030301010803" pitchFamily="18" charset="0"/>
              </a:rPr>
              <a:t>poslovni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skupovi</a:t>
            </a:r>
            <a:r>
              <a:rPr lang="en-US" sz="2000" dirty="0">
                <a:latin typeface="Garamond" panose="02020404030301010803" pitchFamily="18" charset="0"/>
              </a:rPr>
              <a:t>)</a:t>
            </a:r>
          </a:p>
          <a:p>
            <a:r>
              <a:rPr lang="en-US" sz="2000" dirty="0" err="1">
                <a:latin typeface="Garamond" panose="02020404030301010803" pitchFamily="18" charset="0"/>
              </a:rPr>
              <a:t>Usluge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restorana</a:t>
            </a:r>
            <a:r>
              <a:rPr lang="en-US" sz="2000" dirty="0">
                <a:latin typeface="Garamond" panose="02020404030301010803" pitchFamily="18" charset="0"/>
              </a:rPr>
              <a:t> (</a:t>
            </a:r>
            <a:r>
              <a:rPr lang="en-US" sz="2000" dirty="0" err="1">
                <a:latin typeface="Garamond" panose="02020404030301010803" pitchFamily="18" charset="0"/>
              </a:rPr>
              <a:t>poslovni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ručkovi</a:t>
            </a:r>
            <a:r>
              <a:rPr lang="en-US" sz="2000" dirty="0">
                <a:latin typeface="Garamond" panose="02020404030301010803" pitchFamily="18" charset="0"/>
              </a:rPr>
              <a:t>, </a:t>
            </a:r>
            <a:r>
              <a:rPr lang="en-US" sz="2000" dirty="0" err="1">
                <a:latin typeface="Garamond" panose="02020404030301010803" pitchFamily="18" charset="0"/>
              </a:rPr>
              <a:t>proslave</a:t>
            </a:r>
            <a:r>
              <a:rPr lang="en-US" sz="2000" dirty="0">
                <a:latin typeface="Garamond" panose="02020404030301010803" pitchFamily="18" charset="0"/>
              </a:rPr>
              <a:t>)</a:t>
            </a:r>
          </a:p>
          <a:p>
            <a:r>
              <a:rPr lang="en-US" sz="2000" dirty="0" err="1">
                <a:latin typeface="Garamond" panose="02020404030301010803" pitchFamily="18" charset="0"/>
              </a:rPr>
              <a:t>Proizvodi</a:t>
            </a:r>
            <a:r>
              <a:rPr lang="en-US" sz="2000" dirty="0">
                <a:latin typeface="Garamond" panose="02020404030301010803" pitchFamily="18" charset="0"/>
              </a:rPr>
              <a:t> koji </a:t>
            </a:r>
            <a:r>
              <a:rPr lang="en-US" sz="2000" dirty="0" err="1">
                <a:latin typeface="Garamond" panose="02020404030301010803" pitchFamily="18" charset="0"/>
              </a:rPr>
              <a:t>su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idealni</a:t>
            </a:r>
            <a:r>
              <a:rPr lang="en-US" sz="2000" dirty="0">
                <a:latin typeface="Garamond" panose="02020404030301010803" pitchFamily="18" charset="0"/>
              </a:rPr>
              <a:t> za </a:t>
            </a:r>
            <a:r>
              <a:rPr lang="en-US" sz="2000" dirty="0" err="1">
                <a:latin typeface="Garamond" panose="02020404030301010803" pitchFamily="18" charset="0"/>
              </a:rPr>
              <a:t>korporativne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>
                <a:latin typeface="Garamond" panose="02020404030301010803" pitchFamily="18" charset="0"/>
              </a:rPr>
              <a:t>poklone</a:t>
            </a:r>
            <a:r>
              <a:rPr lang="en-US" sz="2000" dirty="0">
                <a:latin typeface="Garamond" panose="02020404030301010803" pitchFamily="18" charset="0"/>
              </a:rPr>
              <a:t> (</a:t>
            </a:r>
            <a:r>
              <a:rPr lang="en-US" sz="2000" dirty="0" err="1">
                <a:latin typeface="Garamond" panose="02020404030301010803" pitchFamily="18" charset="0"/>
              </a:rPr>
              <a:t>rakije</a:t>
            </a:r>
            <a:r>
              <a:rPr lang="en-US" sz="2000" dirty="0">
                <a:latin typeface="Garamond" panose="02020404030301010803" pitchFamily="18" charset="0"/>
              </a:rPr>
              <a:t>, </a:t>
            </a:r>
            <a:r>
              <a:rPr lang="en-US" sz="2000" dirty="0" err="1">
                <a:latin typeface="Garamond" panose="02020404030301010803" pitchFamily="18" charset="0"/>
              </a:rPr>
              <a:t>džemovi</a:t>
            </a:r>
            <a:r>
              <a:rPr lang="en-US" sz="2000" dirty="0">
                <a:latin typeface="Garamond" panose="02020404030301010803" pitchFamily="18" charset="0"/>
              </a:rPr>
              <a:t>, </a:t>
            </a:r>
            <a:r>
              <a:rPr lang="en-US" sz="2000" dirty="0" err="1">
                <a:latin typeface="Garamond" panose="02020404030301010803" pitchFamily="18" charset="0"/>
              </a:rPr>
              <a:t>sokovi</a:t>
            </a:r>
            <a:r>
              <a:rPr lang="en-US" sz="2000" dirty="0">
                <a:latin typeface="Garamond" panose="02020404030301010803" pitchFamily="18" charset="0"/>
              </a:rPr>
              <a:t>, </a:t>
            </a:r>
            <a:r>
              <a:rPr lang="en-US" sz="2000" dirty="0" err="1">
                <a:latin typeface="Garamond" panose="02020404030301010803" pitchFamily="18" charset="0"/>
              </a:rPr>
              <a:t>slatko</a:t>
            </a:r>
            <a:r>
              <a:rPr lang="en-US" sz="2000" dirty="0">
                <a:latin typeface="Garamond" panose="02020404030301010803" pitchFamily="18" charset="0"/>
              </a:rPr>
              <a:t>…)</a:t>
            </a:r>
          </a:p>
          <a:p>
            <a:r>
              <a:rPr lang="en-US" sz="2000" dirty="0" err="1">
                <a:latin typeface="Garamond" panose="02020404030301010803" pitchFamily="18" charset="0"/>
              </a:rPr>
              <a:t>Održavanje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zelenih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površina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000" b="1" dirty="0" err="1">
                <a:latin typeface="Garamond" panose="02020404030301010803" pitchFamily="18" charset="0"/>
              </a:rPr>
              <a:t>SOCIJALNA</a:t>
            </a:r>
            <a:r>
              <a:rPr lang="en-US" sz="2000" b="1" dirty="0">
                <a:latin typeface="Garamond" panose="02020404030301010803" pitchFamily="18" charset="0"/>
              </a:rPr>
              <a:t> </a:t>
            </a:r>
            <a:r>
              <a:rPr lang="en-US" sz="2000" b="1" dirty="0" err="1">
                <a:latin typeface="Garamond" panose="02020404030301010803" pitchFamily="18" charset="0"/>
              </a:rPr>
              <a:t>SINERGIJA</a:t>
            </a:r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dirty="0" err="1">
                <a:latin typeface="Garamond" panose="02020404030301010803" pitchFamily="18" charset="0"/>
              </a:rPr>
              <a:t>Održavanje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higijene</a:t>
            </a:r>
            <a:r>
              <a:rPr lang="en-US" sz="2000" dirty="0">
                <a:latin typeface="Garamond" panose="02020404030301010803" pitchFamily="18" charset="0"/>
              </a:rPr>
              <a:t> u </a:t>
            </a:r>
            <a:r>
              <a:rPr lang="en-US" sz="2000" dirty="0" err="1">
                <a:latin typeface="Garamond" panose="02020404030301010803" pitchFamily="18" charset="0"/>
              </a:rPr>
              <a:t>poslovnim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prostorima</a:t>
            </a:r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err="1">
                <a:latin typeface="Garamond" panose="02020404030301010803" pitchFamily="18" charset="0"/>
              </a:rPr>
              <a:t>Pranje</a:t>
            </a:r>
            <a:r>
              <a:rPr lang="en-US" sz="2000" dirty="0">
                <a:latin typeface="Garamond" panose="02020404030301010803" pitchFamily="18" charset="0"/>
              </a:rPr>
              <a:t>, </a:t>
            </a:r>
            <a:r>
              <a:rPr lang="en-US" sz="2000" dirty="0" err="1">
                <a:latin typeface="Garamond" panose="02020404030301010803" pitchFamily="18" charset="0"/>
              </a:rPr>
              <a:t>sušenje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i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peglanje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veša</a:t>
            </a:r>
            <a:r>
              <a:rPr lang="en-US" sz="2000" dirty="0">
                <a:latin typeface="Garamond" panose="02020404030301010803" pitchFamily="18" charset="0"/>
              </a:rPr>
              <a:t> sa </a:t>
            </a:r>
            <a:r>
              <a:rPr lang="en-US" sz="2000" dirty="0" err="1">
                <a:latin typeface="Garamond" panose="02020404030301010803" pitchFamily="18" charset="0"/>
              </a:rPr>
              <a:t>dostavom</a:t>
            </a:r>
            <a:endParaRPr lang="en-US" sz="2000" dirty="0">
              <a:latin typeface="Garamond" panose="02020404030301010803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1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1C6E1-1CD6-4CE6-A579-E2B335BF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Garamond" panose="02020404030301010803" pitchFamily="18" charset="0"/>
              </a:rPr>
              <a:t>TEAM BUILDING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218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AED19-F18E-E8EA-2A04-9DD8B2425B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22" t="6470" r="1" b="2622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59" name="Rectangle 5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1088F-FD50-43D5-B48F-00BF9EE0C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latin typeface="Garamond" panose="02020404030301010803" pitchFamily="18" charset="0"/>
              </a:rPr>
              <a:t>PAINTBALL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125D3-2B8F-43DF-8B88-E5E7FC483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Paintball je, 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zapravo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strategija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sjajna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aktivnost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anje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uljudskih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odnosa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Kada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badi" panose="020B0604020104020204" pitchFamily="34" charset="0"/>
              </a:rPr>
              <a:t>š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ć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kolega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uva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en-US" sz="2000" dirty="0" err="1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en-US" sz="2000" dirty="0" err="1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r-Latn-RS" sz="2000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000" dirty="0"/>
          </a:p>
        </p:txBody>
      </p:sp>
      <p:sp>
        <p:nvSpPr>
          <p:cNvPr id="60" name="Rectangle 5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Rectangle 5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04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A587B-4A8E-43E8-B007-5AF69F56E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620" y="1471351"/>
            <a:ext cx="7108911" cy="4016621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2000" dirty="0">
                <a:latin typeface="Garamond" panose="02020404030301010803" pitchFamily="18" charset="0"/>
              </a:rPr>
              <a:t>NUDIMO VAM MOGUĆNOST UČESTVOVANJA 140 IGRAČA U ISTO VREME</a:t>
            </a:r>
            <a:br>
              <a:rPr lang="en-US" sz="2000" dirty="0">
                <a:latin typeface="Garamond" panose="02020404030301010803" pitchFamily="18" charset="0"/>
              </a:rPr>
            </a:br>
            <a:r>
              <a:rPr lang="en-US" sz="2000" dirty="0">
                <a:latin typeface="Garamond" panose="02020404030301010803" pitchFamily="18" charset="0"/>
              </a:rPr>
              <a:t/>
            </a:r>
            <a:br>
              <a:rPr lang="en-US" sz="2000" dirty="0">
                <a:latin typeface="Garamond" panose="02020404030301010803" pitchFamily="18" charset="0"/>
              </a:rPr>
            </a:br>
            <a:r>
              <a:rPr lang="en-US" sz="2000" dirty="0">
                <a:latin typeface="Garamond" panose="02020404030301010803" pitchFamily="18" charset="0"/>
              </a:rPr>
              <a:t>ODLIČNA PRILIKA ZA JAČANJE ODNOSA ZAPOSLENIH</a:t>
            </a:r>
            <a:br>
              <a:rPr lang="en-US" sz="2000" dirty="0">
                <a:latin typeface="Garamond" panose="02020404030301010803" pitchFamily="18" charset="0"/>
              </a:rPr>
            </a:br>
            <a:r>
              <a:rPr lang="en-US" sz="2000" dirty="0">
                <a:latin typeface="Garamond" panose="02020404030301010803" pitchFamily="18" charset="0"/>
              </a:rPr>
              <a:t/>
            </a:r>
            <a:br>
              <a:rPr lang="en-US" sz="2000" dirty="0">
                <a:latin typeface="Garamond" panose="02020404030301010803" pitchFamily="18" charset="0"/>
              </a:rPr>
            </a:br>
            <a:r>
              <a:rPr lang="en-US" sz="2000" dirty="0">
                <a:latin typeface="Garamond" panose="02020404030301010803" pitchFamily="18" charset="0"/>
              </a:rPr>
              <a:t>MOŽETE IZAZVATI DRUGE KOMPANIJE I DA IGRATE PROTIV NJIH</a:t>
            </a:r>
            <a:br>
              <a:rPr lang="en-US" sz="2000" dirty="0">
                <a:latin typeface="Garamond" panose="02020404030301010803" pitchFamily="18" charset="0"/>
              </a:rPr>
            </a:br>
            <a:r>
              <a:rPr lang="en-US" sz="2000" dirty="0">
                <a:latin typeface="Garamond" panose="02020404030301010803" pitchFamily="18" charset="0"/>
              </a:rPr>
              <a:t/>
            </a:r>
            <a:br>
              <a:rPr lang="en-US" sz="2000" dirty="0">
                <a:latin typeface="Garamond" panose="02020404030301010803" pitchFamily="18" charset="0"/>
              </a:rPr>
            </a:br>
            <a:r>
              <a:rPr lang="en-US" sz="2000" dirty="0">
                <a:latin typeface="Garamond" panose="02020404030301010803" pitchFamily="18" charset="0"/>
              </a:rPr>
              <a:t>OBEZBEĐEN RUČAK U AVLIJI</a:t>
            </a:r>
            <a:br>
              <a:rPr lang="en-US" sz="2000" dirty="0">
                <a:latin typeface="Garamond" panose="02020404030301010803" pitchFamily="18" charset="0"/>
              </a:rPr>
            </a:br>
            <a:r>
              <a:rPr lang="en-US" sz="2000" dirty="0">
                <a:latin typeface="Garamond" panose="02020404030301010803" pitchFamily="18" charset="0"/>
              </a:rPr>
              <a:t/>
            </a:r>
            <a:br>
              <a:rPr lang="en-US" sz="2000" dirty="0">
                <a:latin typeface="Garamond" panose="02020404030301010803" pitchFamily="18" charset="0"/>
              </a:rPr>
            </a:br>
            <a:r>
              <a:rPr lang="en-US" sz="2000" dirty="0">
                <a:latin typeface="Garamond" panose="02020404030301010803" pitchFamily="18" charset="0"/>
              </a:rPr>
              <a:t>CENA PAKETA PO </a:t>
            </a:r>
            <a:r>
              <a:rPr lang="en-US" sz="2000" b="1" dirty="0">
                <a:latin typeface="Garamond" panose="02020404030301010803" pitchFamily="18" charset="0"/>
              </a:rPr>
              <a:t>OSOBI JE 20 EURA</a:t>
            </a:r>
            <a:r>
              <a:rPr lang="en-US" sz="2000" dirty="0">
                <a:latin typeface="Garamond" panose="02020404030301010803" pitchFamily="18" charset="0"/>
              </a:rPr>
              <a:t/>
            </a:r>
            <a:br>
              <a:rPr lang="en-US" sz="2000" dirty="0">
                <a:latin typeface="Garamond" panose="02020404030301010803" pitchFamily="18" charset="0"/>
              </a:rPr>
            </a:br>
            <a:r>
              <a:rPr lang="en-US" sz="2000" dirty="0">
                <a:latin typeface="Garamond" panose="02020404030301010803" pitchFamily="18" charset="0"/>
              </a:rPr>
              <a:t/>
            </a:r>
            <a:br>
              <a:rPr lang="en-US" sz="2000" dirty="0">
                <a:latin typeface="Garamond" panose="02020404030301010803" pitchFamily="18" charset="0"/>
              </a:rPr>
            </a:br>
            <a:r>
              <a:rPr lang="en-US" sz="2000" dirty="0">
                <a:latin typeface="Garamond" panose="02020404030301010803" pitchFamily="18" charset="0"/>
              </a:rPr>
              <a:t>IMATE MOGUĆNOST IGRANJA 2 SATA U OPREMLJENOM CENTRU ZA PAINTBALL </a:t>
            </a:r>
            <a:br>
              <a:rPr lang="en-US" sz="2000" dirty="0">
                <a:latin typeface="Garamond" panose="02020404030301010803" pitchFamily="18" charset="0"/>
              </a:rPr>
            </a:br>
            <a:r>
              <a:rPr lang="en-US" sz="2000" dirty="0">
                <a:latin typeface="Garamond" panose="02020404030301010803" pitchFamily="18" charset="0"/>
              </a:rPr>
              <a:t/>
            </a:r>
            <a:br>
              <a:rPr lang="en-US" sz="2000" dirty="0">
                <a:latin typeface="Garamond" panose="02020404030301010803" pitchFamily="18" charset="0"/>
              </a:rPr>
            </a:br>
            <a:r>
              <a:rPr lang="en-US" sz="2000" dirty="0" smtClean="0">
                <a:latin typeface="Garamond" panose="02020404030301010803" pitchFamily="18" charset="0"/>
              </a:rPr>
              <a:t>TAKOĐE</a:t>
            </a:r>
            <a:r>
              <a:rPr lang="sr-Latn-RS" sz="2000" dirty="0" smtClean="0">
                <a:latin typeface="Garamond" panose="02020404030301010803" pitchFamily="18" charset="0"/>
              </a:rPr>
              <a:t>,</a:t>
            </a:r>
            <a:r>
              <a:rPr lang="en-US" sz="2000" dirty="0" smtClean="0">
                <a:latin typeface="Garamond" panose="02020404030301010803" pitchFamily="18" charset="0"/>
              </a:rPr>
              <a:t> </a:t>
            </a:r>
            <a:r>
              <a:rPr lang="en-US" sz="2000" dirty="0">
                <a:latin typeface="Garamond" panose="02020404030301010803" pitchFamily="18" charset="0"/>
              </a:rPr>
              <a:t>NUDIMO MOGUĆNOST UČESTVOVANJA DECE ZAPOSLENIH ZA KOJU JE OBEZBEĐENA OPREMA </a:t>
            </a:r>
            <a:br>
              <a:rPr lang="en-US" sz="2000" dirty="0">
                <a:latin typeface="Garamond" panose="02020404030301010803" pitchFamily="18" charset="0"/>
              </a:rPr>
            </a:br>
            <a:r>
              <a:rPr lang="en-US" sz="2000" dirty="0">
                <a:latin typeface="Garamond" panose="02020404030301010803" pitchFamily="18" charset="0"/>
              </a:rPr>
              <a:t/>
            </a:r>
            <a:br>
              <a:rPr lang="en-US" sz="2000" dirty="0">
                <a:latin typeface="Garamond" panose="02020404030301010803" pitchFamily="18" charset="0"/>
              </a:rPr>
            </a:br>
            <a:r>
              <a:rPr lang="en-US" sz="2000" dirty="0">
                <a:latin typeface="Garamond" panose="02020404030301010803" pitchFamily="18" charset="0"/>
              </a:rPr>
              <a:t>DOĐITE DA SPOJIMO LEPO I KORISNO I PODRŽIMO ONE KOJIMA JE POMOĆ NEOPHODNA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896F3-1B69-4203-98A7-9EAB9F27B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2085" y="857786"/>
            <a:ext cx="3729913" cy="5012072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000" dirty="0" err="1">
                <a:solidFill>
                  <a:schemeClr val="bg1"/>
                </a:solidFill>
                <a:latin typeface="Garamond" panose="02020404030301010803" pitchFamily="18" charset="0"/>
              </a:rPr>
              <a:t>SPONZORSKI</a:t>
            </a:r>
            <a:r>
              <a:rPr lang="en-US" sz="40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Garamond" panose="02020404030301010803" pitchFamily="18" charset="0"/>
              </a:rPr>
              <a:t>PAKET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88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kissing a person on the cheek&#10;&#10;Description automatically generated with medium confidence">
            <a:extLst>
              <a:ext uri="{FF2B5EF4-FFF2-40B4-BE49-F238E27FC236}">
                <a16:creationId xmlns:a16="http://schemas.microsoft.com/office/drawing/2014/main" id="{388F7445-DFA2-48CE-8465-963B1FE73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9" b="1896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321AE-9903-4631-ADF2-9799BAE0A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69" y="2338820"/>
            <a:ext cx="4023359" cy="2237096"/>
          </a:xfr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algn="l"/>
            <a:endParaRPr lang="en-US" sz="500" dirty="0"/>
          </a:p>
          <a:p>
            <a:pPr algn="l"/>
            <a:r>
              <a:rPr lang="en-US" sz="6000" dirty="0">
                <a:latin typeface="Garamond" panose="02020404030301010803" pitchFamily="18" charset="0"/>
              </a:rPr>
              <a:t>CARITAS </a:t>
            </a:r>
            <a:r>
              <a:rPr lang="en-US" sz="6000" dirty="0" err="1">
                <a:latin typeface="Garamond" panose="02020404030301010803" pitchFamily="18" charset="0"/>
              </a:rPr>
              <a:t>Šabac</a:t>
            </a:r>
            <a:endParaRPr lang="en-US" sz="6000" dirty="0">
              <a:latin typeface="Garamond" panose="02020404030301010803" pitchFamily="18" charset="0"/>
            </a:endParaRPr>
          </a:p>
          <a:p>
            <a:pPr algn="l"/>
            <a:r>
              <a:rPr lang="en-US" sz="6000" dirty="0" err="1">
                <a:latin typeface="Garamond" panose="02020404030301010803" pitchFamily="18" charset="0"/>
              </a:rPr>
              <a:t>adresa</a:t>
            </a:r>
            <a:r>
              <a:rPr lang="en-US" sz="6000" dirty="0">
                <a:latin typeface="Garamond" panose="02020404030301010803" pitchFamily="18" charset="0"/>
              </a:rPr>
              <a:t>: </a:t>
            </a:r>
            <a:r>
              <a:rPr lang="en-US" sz="6000" dirty="0" err="1">
                <a:latin typeface="Garamond" panose="02020404030301010803" pitchFamily="18" charset="0"/>
              </a:rPr>
              <a:t>Kneza</a:t>
            </a:r>
            <a:r>
              <a:rPr lang="en-US" sz="6000" dirty="0">
                <a:latin typeface="Garamond" panose="02020404030301010803" pitchFamily="18" charset="0"/>
              </a:rPr>
              <a:t> </a:t>
            </a:r>
            <a:r>
              <a:rPr lang="en-US" sz="6000" dirty="0" err="1">
                <a:latin typeface="Garamond" panose="02020404030301010803" pitchFamily="18" charset="0"/>
              </a:rPr>
              <a:t>Lazara</a:t>
            </a:r>
            <a:r>
              <a:rPr lang="en-US" sz="6000" dirty="0">
                <a:latin typeface="Garamond" panose="02020404030301010803" pitchFamily="18" charset="0"/>
              </a:rPr>
              <a:t> 1/4/25</a:t>
            </a:r>
          </a:p>
          <a:p>
            <a:pPr algn="l"/>
            <a:r>
              <a:rPr lang="en-US" sz="6000" dirty="0">
                <a:latin typeface="Garamond" panose="02020404030301010803" pitchFamily="18" charset="0"/>
              </a:rPr>
              <a:t>15 000 </a:t>
            </a:r>
            <a:r>
              <a:rPr lang="en-US" sz="6000" dirty="0" err="1">
                <a:latin typeface="Garamond" panose="02020404030301010803" pitchFamily="18" charset="0"/>
              </a:rPr>
              <a:t>Šabac</a:t>
            </a:r>
            <a:r>
              <a:rPr lang="en-US" sz="6000" dirty="0">
                <a:latin typeface="Garamond" panose="02020404030301010803" pitchFamily="18" charset="0"/>
              </a:rPr>
              <a:t>, Srbija</a:t>
            </a:r>
          </a:p>
          <a:p>
            <a:pPr algn="l"/>
            <a:r>
              <a:rPr lang="en-US" sz="6000" dirty="0" err="1">
                <a:latin typeface="Garamond" panose="02020404030301010803" pitchFamily="18" charset="0"/>
              </a:rPr>
              <a:t>telefon</a:t>
            </a:r>
            <a:r>
              <a:rPr lang="en-US" sz="6000" dirty="0">
                <a:latin typeface="Garamond" panose="02020404030301010803" pitchFamily="18" charset="0"/>
              </a:rPr>
              <a:t>: 069/ 30 65 410</a:t>
            </a:r>
          </a:p>
          <a:p>
            <a:pPr algn="l"/>
            <a:r>
              <a:rPr lang="en-US" sz="6000" dirty="0">
                <a:latin typeface="Garamond" panose="02020404030301010803" pitchFamily="18" charset="0"/>
              </a:rPr>
              <a:t>e-mail: </a:t>
            </a:r>
            <a:r>
              <a:rPr lang="en-US" sz="6000" dirty="0" err="1">
                <a:latin typeface="Garamond" panose="02020404030301010803" pitchFamily="18" charset="0"/>
                <a:hlinkClick r:id="rId3"/>
              </a:rPr>
              <a:t>secretariat@caritas-sabac.rs</a:t>
            </a:r>
            <a:endParaRPr lang="en-US" sz="6000" b="1" i="0" dirty="0">
              <a:effectLst/>
              <a:latin typeface="Garamond" panose="02020404030301010803" pitchFamily="18" charset="0"/>
            </a:endParaRPr>
          </a:p>
          <a:p>
            <a:pPr algn="l" fontAlgn="base"/>
            <a:r>
              <a:rPr lang="en-US" sz="6000" b="1" i="0" dirty="0" err="1">
                <a:effectLst/>
                <a:latin typeface="Garamond" panose="02020404030301010803" pitchFamily="18" charset="0"/>
              </a:rPr>
              <a:t>Tekući</a:t>
            </a:r>
            <a:r>
              <a:rPr lang="en-US" sz="6000" b="1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6000" b="1" i="0" dirty="0" err="1">
                <a:effectLst/>
                <a:latin typeface="Garamond" panose="02020404030301010803" pitchFamily="18" charset="0"/>
              </a:rPr>
              <a:t>račun</a:t>
            </a:r>
            <a:r>
              <a:rPr lang="en-US" sz="6000" b="1" i="0" dirty="0">
                <a:effectLst/>
                <a:latin typeface="Garamond" panose="02020404030301010803" pitchFamily="18" charset="0"/>
              </a:rPr>
              <a:t>: 340-11011079-43</a:t>
            </a:r>
            <a:r>
              <a:rPr lang="en-US" sz="500" b="1" i="0" dirty="0">
                <a:effectLst/>
              </a:rPr>
              <a:t/>
            </a:r>
            <a:br>
              <a:rPr lang="en-US" sz="500" b="1" i="0" dirty="0">
                <a:effectLst/>
              </a:rPr>
            </a:br>
            <a:endParaRPr lang="en-US" sz="500" b="1" i="0" dirty="0">
              <a:effectLst/>
            </a:endParaRPr>
          </a:p>
          <a:p>
            <a:pPr algn="l" fontAlgn="base"/>
            <a:endParaRPr lang="en-US" sz="500" b="1" dirty="0"/>
          </a:p>
          <a:p>
            <a:pPr algn="l" fontAlgn="base"/>
            <a:endParaRPr lang="en-US" sz="500" b="1" dirty="0"/>
          </a:p>
          <a:p>
            <a:pPr algn="l" fontAlgn="base"/>
            <a:endParaRPr lang="en-US" sz="500" b="1" dirty="0"/>
          </a:p>
          <a:p>
            <a:pPr algn="l" fontAlgn="base"/>
            <a:endParaRPr lang="en-US" sz="500" b="1" dirty="0"/>
          </a:p>
          <a:p>
            <a:pPr algn="l" fontAlgn="base"/>
            <a:endParaRPr lang="en-US" sz="500" dirty="0"/>
          </a:p>
          <a:p>
            <a:pPr algn="l"/>
            <a:endParaRPr lang="en-US" sz="5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8B1B0-80A3-47BC-860E-9612FBFDA972}"/>
              </a:ext>
            </a:extLst>
          </p:cNvPr>
          <p:cNvSpPr txBox="1"/>
          <p:nvPr/>
        </p:nvSpPr>
        <p:spPr>
          <a:xfrm>
            <a:off x="147713" y="5126828"/>
            <a:ext cx="47305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600"/>
              </a:spcAft>
            </a:pPr>
            <a:r>
              <a:rPr lang="en-US" sz="2000" b="1" dirty="0" err="1">
                <a:solidFill>
                  <a:schemeClr val="accent3"/>
                </a:solidFill>
                <a:latin typeface="Garamond" panose="02020404030301010803" pitchFamily="18" charset="0"/>
              </a:rPr>
              <a:t>Uz</a:t>
            </a:r>
            <a:r>
              <a:rPr lang="en-US" sz="2000" b="1" dirty="0">
                <a:solidFill>
                  <a:schemeClr val="accent3"/>
                </a:solidFill>
                <a:latin typeface="Garamond" panose="02020404030301010803" pitchFamily="18" charset="0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Garamond" panose="02020404030301010803" pitchFamily="18" charset="0"/>
              </a:rPr>
              <a:t>tvoju</a:t>
            </a:r>
            <a:r>
              <a:rPr lang="en-US" sz="2000" b="1" dirty="0">
                <a:solidFill>
                  <a:schemeClr val="accent3"/>
                </a:solidFill>
                <a:latin typeface="Garamond" panose="02020404030301010803" pitchFamily="18" charset="0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Garamond" panose="02020404030301010803" pitchFamily="18" charset="0"/>
              </a:rPr>
              <a:t>pomoć</a:t>
            </a:r>
            <a:r>
              <a:rPr lang="en-US" sz="2000" b="1" dirty="0">
                <a:solidFill>
                  <a:schemeClr val="accent3"/>
                </a:solidFill>
                <a:latin typeface="Garamond" panose="02020404030301010803" pitchFamily="18" charset="0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Garamond" panose="02020404030301010803" pitchFamily="18" charset="0"/>
              </a:rPr>
              <a:t>možemo</a:t>
            </a:r>
            <a:r>
              <a:rPr lang="en-US" sz="2000" b="1" dirty="0">
                <a:solidFill>
                  <a:schemeClr val="accent3"/>
                </a:solidFill>
                <a:latin typeface="Garamond" panose="02020404030301010803" pitchFamily="18" charset="0"/>
              </a:rPr>
              <a:t> da </a:t>
            </a:r>
            <a:r>
              <a:rPr lang="en-US" sz="2000" b="1" dirty="0" err="1">
                <a:solidFill>
                  <a:schemeClr val="accent3"/>
                </a:solidFill>
                <a:latin typeface="Garamond" panose="02020404030301010803" pitchFamily="18" charset="0"/>
              </a:rPr>
              <a:t>pomognemo</a:t>
            </a:r>
            <a:r>
              <a:rPr lang="en-US" sz="2000" b="1" dirty="0">
                <a:solidFill>
                  <a:schemeClr val="accent3"/>
                </a:solidFill>
                <a:latin typeface="Garamond" panose="02020404030301010803" pitchFamily="18" charset="0"/>
              </a:rPr>
              <a:t>!</a:t>
            </a:r>
          </a:p>
          <a:p>
            <a:pPr algn="ctr" fontAlgn="base">
              <a:spcAft>
                <a:spcPts val="600"/>
              </a:spcAft>
            </a:pPr>
            <a:endParaRPr lang="en-US" sz="2000" b="1" i="0" dirty="0">
              <a:solidFill>
                <a:schemeClr val="accent3"/>
              </a:solidFill>
              <a:effectLst/>
              <a:latin typeface="Garamond" panose="02020404030301010803" pitchFamily="18" charset="0"/>
            </a:endParaRPr>
          </a:p>
          <a:p>
            <a:pPr algn="ctr" fontAlgn="base">
              <a:spcAft>
                <a:spcPts val="600"/>
              </a:spcAft>
            </a:pPr>
            <a:r>
              <a:rPr lang="en-US" sz="2000" b="1" i="0" dirty="0" err="1">
                <a:solidFill>
                  <a:schemeClr val="accent3"/>
                </a:solidFill>
                <a:effectLst/>
                <a:latin typeface="Garamond" panose="02020404030301010803" pitchFamily="18" charset="0"/>
              </a:rPr>
              <a:t>Iskreno</a:t>
            </a:r>
            <a:r>
              <a:rPr lang="en-US" sz="2000" b="1" i="0" dirty="0">
                <a:solidFill>
                  <a:schemeClr val="accent3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000" b="1" i="0" dirty="0" err="1">
                <a:solidFill>
                  <a:schemeClr val="accent3"/>
                </a:solidFill>
                <a:effectLst/>
                <a:latin typeface="Garamond" panose="02020404030301010803" pitchFamily="18" charset="0"/>
              </a:rPr>
              <a:t>zahvaljujemo</a:t>
            </a:r>
            <a:r>
              <a:rPr lang="en-US" sz="2000" b="1" i="0" dirty="0">
                <a:solidFill>
                  <a:schemeClr val="accent3"/>
                </a:solidFill>
                <a:effectLst/>
                <a:latin typeface="Garamond" panose="02020404030301010803" pitchFamily="18" charset="0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29" y="216323"/>
            <a:ext cx="2518204" cy="215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2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3D94C-3105-4F2E-97D4-D1B59653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>
                <a:latin typeface="Garamond" panose="02020404030301010803" pitchFamily="18" charset="0"/>
              </a:rPr>
              <a:t>O NAMA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48B7A-4E24-41F9-AF4F-D96E0B3A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893328"/>
            <a:ext cx="9941319" cy="3591980"/>
          </a:xfrm>
        </p:spPr>
        <p:txBody>
          <a:bodyPr anchor="ctr">
            <a:normAutofit fontScale="92500"/>
          </a:bodyPr>
          <a:lstStyle/>
          <a:p>
            <a:pPr algn="just" fontAlgn="base"/>
            <a:r>
              <a:rPr lang="en-US" sz="2700" b="0" i="0" dirty="0">
                <a:effectLst/>
                <a:latin typeface="Garamond" panose="02020404030301010803" pitchFamily="18" charset="0"/>
              </a:rPr>
              <a:t>Caritas je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dobrovoljno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,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nevladino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i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neprofitno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udruženje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koje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deluje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prevashodno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u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socijalno-zdravstvenoj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i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humanitarnoj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oblasti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.</a:t>
            </a:r>
          </a:p>
          <a:p>
            <a:pPr algn="just" fontAlgn="base"/>
            <a:r>
              <a:rPr lang="en-US" sz="2700" b="0" i="0" dirty="0">
                <a:effectLst/>
                <a:latin typeface="Garamond" panose="02020404030301010803" pitchFamily="18" charset="0"/>
              </a:rPr>
              <a:t>Caritas Šabac je deo međunarodne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mreže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Caritasa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, koji je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aktivan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u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skoro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200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država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širom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sveta</a:t>
            </a:r>
            <a:r>
              <a:rPr lang="en-US" sz="2700" dirty="0">
                <a:latin typeface="Garamond" panose="02020404030301010803" pitchFamily="18" charset="0"/>
              </a:rPr>
              <a:t>,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međunarodne EU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mreže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specijalizovane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za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podršku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razvoju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socijalne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ekonomije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i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socijalnih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preduzeća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Diesis </a:t>
            </a:r>
            <a:r>
              <a:rPr lang="en-US" sz="2700" b="0" i="0" dirty="0" smtClean="0">
                <a:effectLst/>
                <a:latin typeface="Garamond" panose="02020404030301010803" pitchFamily="18" charset="0"/>
              </a:rPr>
              <a:t>Network</a:t>
            </a:r>
            <a:r>
              <a:rPr lang="sr-Latn-RS" sz="2700" b="0" i="0" dirty="0" smtClean="0">
                <a:effectLst/>
                <a:latin typeface="Garamond" panose="02020404030301010803" pitchFamily="18" charset="0"/>
              </a:rPr>
              <a:t>, IRIS mreže, kao</a:t>
            </a:r>
            <a:r>
              <a:rPr lang="en-US" sz="2700" b="0" i="0" dirty="0" smtClean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i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SENS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mreže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,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jedine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mreže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socijalne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ekonomije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u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Srbiji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.</a:t>
            </a:r>
          </a:p>
          <a:p>
            <a:pPr algn="just" fontAlgn="base"/>
            <a:r>
              <a:rPr lang="en-US" sz="2700" b="0" i="0" dirty="0">
                <a:effectLst/>
                <a:latin typeface="Garamond" panose="02020404030301010803" pitchFamily="18" charset="0"/>
              </a:rPr>
              <a:t>Caritas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Šabac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karakteriše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dobra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saradnja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na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međunarodnom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,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regionalnom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i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lokalnom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nivou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. Caritas je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prisutan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u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Šapcu</a:t>
            </a:r>
            <a:r>
              <a:rPr lang="en-US" sz="2700" b="0" i="0" dirty="0">
                <a:effectLst/>
                <a:latin typeface="Garamond" panose="02020404030301010803" pitchFamily="18" charset="0"/>
              </a:rPr>
              <a:t> od 1992. </a:t>
            </a:r>
            <a:r>
              <a:rPr lang="en-US" sz="2700" b="0" i="0" dirty="0" err="1">
                <a:effectLst/>
                <a:latin typeface="Garamond" panose="02020404030301010803" pitchFamily="18" charset="0"/>
              </a:rPr>
              <a:t>godine</a:t>
            </a:r>
            <a:r>
              <a:rPr lang="en-US" sz="2700" dirty="0">
                <a:latin typeface="Garamond" panose="02020404030301010803" pitchFamily="18" charset="0"/>
              </a:rPr>
              <a:t>, a kancelarija je </a:t>
            </a:r>
            <a:r>
              <a:rPr lang="en-US" sz="2700" dirty="0" err="1">
                <a:latin typeface="Garamond" panose="02020404030301010803" pitchFamily="18" charset="0"/>
              </a:rPr>
              <a:t>otvorena</a:t>
            </a:r>
            <a:r>
              <a:rPr lang="en-US" sz="2700" dirty="0">
                <a:latin typeface="Garamond" panose="02020404030301010803" pitchFamily="18" charset="0"/>
              </a:rPr>
              <a:t> 2000. </a:t>
            </a:r>
            <a:r>
              <a:rPr lang="en-US" sz="2700" dirty="0" err="1">
                <a:latin typeface="Garamond" panose="02020404030301010803" pitchFamily="18" charset="0"/>
              </a:rPr>
              <a:t>godine</a:t>
            </a:r>
            <a:r>
              <a:rPr lang="en-US" sz="2700" dirty="0">
                <a:latin typeface="Garamond" panose="02020404030301010803" pitchFamily="18" charset="0"/>
              </a:rPr>
              <a:t>.</a:t>
            </a:r>
            <a:endParaRPr lang="en-US" sz="2700" b="0" i="0" dirty="0">
              <a:effectLst/>
              <a:latin typeface="Garamond" panose="02020404030301010803" pitchFamily="18" charset="0"/>
            </a:endParaRPr>
          </a:p>
          <a:p>
            <a:endParaRPr lang="en-US" sz="22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4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7">
            <a:extLst>
              <a:ext uri="{FF2B5EF4-FFF2-40B4-BE49-F238E27FC236}">
                <a16:creationId xmlns:a16="http://schemas.microsoft.com/office/drawing/2014/main" id="{C497725C-6431-496A-B11C-691354780D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BA49E-A44D-4E94-8019-F292BFA37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850" y="0"/>
            <a:ext cx="6138147" cy="6857365"/>
          </a:xfrm>
        </p:spPr>
        <p:txBody>
          <a:bodyPr anchor="t">
            <a:noAutofit/>
          </a:bodyPr>
          <a:lstStyle/>
          <a:p>
            <a:pPr algn="l"/>
            <a:r>
              <a:rPr lang="en-US" sz="2200" dirty="0">
                <a:latin typeface="Garamond" panose="02020404030301010803" pitchFamily="18" charset="0"/>
              </a:rPr>
              <a:t>Na </a:t>
            </a:r>
            <a:r>
              <a:rPr lang="en-US" sz="2200" dirty="0" err="1">
                <a:latin typeface="Garamond" panose="02020404030301010803" pitchFamily="18" charset="0"/>
              </a:rPr>
              <a:t>nacionalnom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nivou</a:t>
            </a:r>
            <a:r>
              <a:rPr lang="en-US" sz="2200" dirty="0">
                <a:latin typeface="Garamond" panose="02020404030301010803" pitchFamily="18" charset="0"/>
              </a:rPr>
              <a:t> Caritas je </a:t>
            </a:r>
            <a:r>
              <a:rPr lang="en-US" sz="2200" dirty="0" err="1">
                <a:latin typeface="Garamond" panose="02020404030301010803" pitchFamily="18" charset="0"/>
              </a:rPr>
              <a:t>učestvovao</a:t>
            </a:r>
            <a:r>
              <a:rPr lang="en-US" sz="2200" dirty="0">
                <a:latin typeface="Garamond" panose="02020404030301010803" pitchFamily="18" charset="0"/>
              </a:rPr>
              <a:t> u </a:t>
            </a:r>
            <a:r>
              <a:rPr lang="en-US" sz="2200" dirty="0" err="1">
                <a:latin typeface="Garamond" panose="02020404030301010803" pitchFamily="18" charset="0"/>
              </a:rPr>
              <a:t>izdradi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i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dopuni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različitih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zakonskih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rešenja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kao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što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su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Strategija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deinstitucionalizacije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i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Zakon</a:t>
            </a:r>
            <a:r>
              <a:rPr lang="en-US" sz="2200" dirty="0">
                <a:latin typeface="Garamond" panose="02020404030301010803" pitchFamily="18" charset="0"/>
              </a:rPr>
              <a:t> o </a:t>
            </a:r>
            <a:r>
              <a:rPr lang="en-US" sz="2200" dirty="0" err="1">
                <a:latin typeface="Garamond" panose="02020404030301010803" pitchFamily="18" charset="0"/>
              </a:rPr>
              <a:t>socijalnom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preduzetništvu</a:t>
            </a:r>
            <a:r>
              <a:rPr lang="en-US" sz="2200" dirty="0">
                <a:latin typeface="Garamond" panose="02020404030301010803" pitchFamily="18" charset="0"/>
              </a:rPr>
              <a:t>.</a:t>
            </a:r>
            <a:br>
              <a:rPr lang="en-US" sz="2200" dirty="0">
                <a:latin typeface="Garamond" panose="02020404030301010803" pitchFamily="18" charset="0"/>
              </a:rPr>
            </a:br>
            <a:r>
              <a:rPr lang="en-US" sz="2200" dirty="0">
                <a:latin typeface="Garamond" panose="02020404030301010803" pitchFamily="18" charset="0"/>
              </a:rPr>
              <a:t/>
            </a:r>
            <a:br>
              <a:rPr lang="en-US" sz="2200" dirty="0">
                <a:latin typeface="Garamond" panose="02020404030301010803" pitchFamily="18" charset="0"/>
              </a:rPr>
            </a:br>
            <a:r>
              <a:rPr lang="en-US" sz="2200" dirty="0" err="1">
                <a:latin typeface="Garamond" panose="02020404030301010803" pitchFamily="18" charset="0"/>
              </a:rPr>
              <a:t>Član</a:t>
            </a:r>
            <a:r>
              <a:rPr lang="en-US" sz="2200" dirty="0">
                <a:latin typeface="Garamond" panose="02020404030301010803" pitchFamily="18" charset="0"/>
              </a:rPr>
              <a:t> je </a:t>
            </a:r>
            <a:r>
              <a:rPr lang="en-US" sz="2200" dirty="0" err="1">
                <a:latin typeface="Garamond" panose="02020404030301010803" pitchFamily="18" charset="0"/>
              </a:rPr>
              <a:t>raznih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tela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na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lokalnom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nivou</a:t>
            </a:r>
            <a:r>
              <a:rPr lang="en-US" sz="2200" dirty="0">
                <a:latin typeface="Garamond" panose="02020404030301010803" pitchFamily="18" charset="0"/>
              </a:rPr>
              <a:t>:</a:t>
            </a:r>
            <a:br>
              <a:rPr lang="en-US" sz="2200" dirty="0">
                <a:latin typeface="Garamond" panose="02020404030301010803" pitchFamily="18" charset="0"/>
              </a:rPr>
            </a:br>
            <a:r>
              <a:rPr lang="en-US" sz="2200" dirty="0">
                <a:latin typeface="Garamond" panose="02020404030301010803" pitchFamily="18" charset="0"/>
              </a:rPr>
              <a:t/>
            </a:r>
            <a:br>
              <a:rPr lang="en-US" sz="2200" dirty="0">
                <a:latin typeface="Garamond" panose="02020404030301010803" pitchFamily="18" charset="0"/>
              </a:rPr>
            </a:br>
            <a:r>
              <a:rPr lang="en-US" sz="2200" dirty="0">
                <a:latin typeface="Garamond" panose="02020404030301010803" pitchFamily="18" charset="0"/>
              </a:rPr>
              <a:t>•</a:t>
            </a:r>
            <a:r>
              <a:rPr lang="en-US" sz="2200" dirty="0" err="1">
                <a:latin typeface="Garamond" panose="02020404030301010803" pitchFamily="18" charset="0"/>
              </a:rPr>
              <a:t>Komisije</a:t>
            </a:r>
            <a:r>
              <a:rPr lang="en-US" sz="2200" dirty="0">
                <a:latin typeface="Garamond" panose="02020404030301010803" pitchFamily="18" charset="0"/>
              </a:rPr>
              <a:t> za </a:t>
            </a:r>
            <a:r>
              <a:rPr lang="en-US" sz="2200" dirty="0" err="1">
                <a:latin typeface="Garamond" panose="02020404030301010803" pitchFamily="18" charset="0"/>
              </a:rPr>
              <a:t>izradu</a:t>
            </a:r>
            <a:r>
              <a:rPr lang="en-US" sz="2200" dirty="0">
                <a:latin typeface="Garamond" panose="02020404030301010803" pitchFamily="18" charset="0"/>
              </a:rPr>
              <a:t>, monitoring, </a:t>
            </a:r>
            <a:r>
              <a:rPr lang="en-US" sz="2200" dirty="0" err="1">
                <a:latin typeface="Garamond" panose="02020404030301010803" pitchFamily="18" charset="0"/>
              </a:rPr>
              <a:t>evaluaciju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i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ažuriranje</a:t>
            </a:r>
            <a:r>
              <a:rPr lang="en-US" sz="2200" dirty="0">
                <a:latin typeface="Garamond" panose="02020404030301010803" pitchFamily="18" charset="0"/>
              </a:rPr>
              <a:t> Plana </a:t>
            </a:r>
            <a:r>
              <a:rPr lang="en-US" sz="2200" dirty="0" err="1">
                <a:latin typeface="Garamond" panose="02020404030301010803" pitchFamily="18" charset="0"/>
              </a:rPr>
              <a:t>razvoja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grada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Šapca</a:t>
            </a:r>
            <a:r>
              <a:rPr lang="en-US" sz="2200" dirty="0">
                <a:latin typeface="Garamond" panose="02020404030301010803" pitchFamily="18" charset="0"/>
              </a:rPr>
              <a:t> za period 2020 – 2030.</a:t>
            </a:r>
            <a:br>
              <a:rPr lang="en-US" sz="2200" dirty="0">
                <a:latin typeface="Garamond" panose="02020404030301010803" pitchFamily="18" charset="0"/>
              </a:rPr>
            </a:br>
            <a:r>
              <a:rPr lang="en-US" sz="2200" dirty="0">
                <a:latin typeface="Garamond" panose="02020404030301010803" pitchFamily="18" charset="0"/>
              </a:rPr>
              <a:t/>
            </a:r>
            <a:br>
              <a:rPr lang="en-US" sz="2200" dirty="0">
                <a:latin typeface="Garamond" panose="02020404030301010803" pitchFamily="18" charset="0"/>
              </a:rPr>
            </a:br>
            <a:r>
              <a:rPr lang="en-US" sz="2200" dirty="0">
                <a:latin typeface="Garamond" panose="02020404030301010803" pitchFamily="18" charset="0"/>
              </a:rPr>
              <a:t>•</a:t>
            </a:r>
            <a:r>
              <a:rPr lang="en-US" sz="2200" dirty="0" err="1">
                <a:latin typeface="Garamond" panose="02020404030301010803" pitchFamily="18" charset="0"/>
              </a:rPr>
              <a:t>Saveta</a:t>
            </a:r>
            <a:r>
              <a:rPr lang="en-US" sz="2200" dirty="0">
                <a:latin typeface="Garamond" panose="02020404030301010803" pitchFamily="18" charset="0"/>
              </a:rPr>
              <a:t> za </a:t>
            </a:r>
            <a:r>
              <a:rPr lang="en-US" sz="2200" dirty="0" err="1">
                <a:latin typeface="Garamond" panose="02020404030301010803" pitchFamily="18" charset="0"/>
              </a:rPr>
              <a:t>brigu</a:t>
            </a:r>
            <a:r>
              <a:rPr lang="en-US" sz="2200" dirty="0">
                <a:latin typeface="Garamond" panose="02020404030301010803" pitchFamily="18" charset="0"/>
              </a:rPr>
              <a:t> o </a:t>
            </a:r>
            <a:r>
              <a:rPr lang="en-US" sz="2200" dirty="0" err="1">
                <a:latin typeface="Garamond" panose="02020404030301010803" pitchFamily="18" charset="0"/>
              </a:rPr>
              <a:t>porodici</a:t>
            </a:r>
            <a:r>
              <a:rPr lang="en-US" sz="2200" dirty="0">
                <a:latin typeface="Garamond" panose="02020404030301010803" pitchFamily="18" charset="0"/>
              </a:rPr>
              <a:t>.</a:t>
            </a:r>
            <a:br>
              <a:rPr lang="en-US" sz="2200" dirty="0">
                <a:latin typeface="Garamond" panose="02020404030301010803" pitchFamily="18" charset="0"/>
              </a:rPr>
            </a:br>
            <a:r>
              <a:rPr lang="en-US" sz="2200" dirty="0">
                <a:latin typeface="Garamond" panose="02020404030301010803" pitchFamily="18" charset="0"/>
              </a:rPr>
              <a:t/>
            </a:r>
            <a:br>
              <a:rPr lang="en-US" sz="2200" dirty="0">
                <a:latin typeface="Garamond" panose="02020404030301010803" pitchFamily="18" charset="0"/>
              </a:rPr>
            </a:br>
            <a:r>
              <a:rPr lang="en-US" sz="2200" dirty="0">
                <a:latin typeface="Garamond" panose="02020404030301010803" pitchFamily="18" charset="0"/>
              </a:rPr>
              <a:t>•</a:t>
            </a:r>
            <a:r>
              <a:rPr lang="en-US" sz="2200" dirty="0" err="1">
                <a:latin typeface="Garamond" panose="02020404030301010803" pitchFamily="18" charset="0"/>
              </a:rPr>
              <a:t>Gradskog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koordinacionog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odbora</a:t>
            </a:r>
            <a:r>
              <a:rPr lang="en-US" sz="2200" dirty="0">
                <a:latin typeface="Garamond" panose="02020404030301010803" pitchFamily="18" charset="0"/>
              </a:rPr>
              <a:t> za socijalnu </a:t>
            </a:r>
            <a:r>
              <a:rPr lang="en-US" sz="2200" dirty="0" err="1">
                <a:latin typeface="Garamond" panose="02020404030301010803" pitchFamily="18" charset="0"/>
              </a:rPr>
              <a:t>politiku</a:t>
            </a:r>
            <a:r>
              <a:rPr lang="en-US" sz="2200" dirty="0">
                <a:latin typeface="Garamond" panose="02020404030301010803" pitchFamily="18" charset="0"/>
              </a:rPr>
              <a:t>.</a:t>
            </a:r>
            <a:br>
              <a:rPr lang="en-US" sz="2200" dirty="0">
                <a:latin typeface="Garamond" panose="02020404030301010803" pitchFamily="18" charset="0"/>
              </a:rPr>
            </a:br>
            <a:r>
              <a:rPr lang="en-US" sz="2200" dirty="0">
                <a:latin typeface="Garamond" panose="02020404030301010803" pitchFamily="18" charset="0"/>
              </a:rPr>
              <a:t/>
            </a:r>
            <a:br>
              <a:rPr lang="en-US" sz="2200" dirty="0">
                <a:latin typeface="Garamond" panose="02020404030301010803" pitchFamily="18" charset="0"/>
              </a:rPr>
            </a:br>
            <a:r>
              <a:rPr lang="en-US" sz="2200" dirty="0">
                <a:latin typeface="Garamond" panose="02020404030301010803" pitchFamily="18" charset="0"/>
              </a:rPr>
              <a:t>•</a:t>
            </a:r>
            <a:r>
              <a:rPr lang="en-US" sz="2200" dirty="0" err="1">
                <a:latin typeface="Garamond" panose="02020404030301010803" pitchFamily="18" charset="0"/>
              </a:rPr>
              <a:t>Radne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grupe</a:t>
            </a:r>
            <a:r>
              <a:rPr lang="en-US" sz="2200" dirty="0">
                <a:latin typeface="Garamond" panose="02020404030301010803" pitchFamily="18" charset="0"/>
              </a:rPr>
              <a:t> za </a:t>
            </a:r>
            <a:r>
              <a:rPr lang="en-US" sz="2200" dirty="0" err="1">
                <a:latin typeface="Garamond" panose="02020404030301010803" pitchFamily="18" charset="0"/>
              </a:rPr>
              <a:t>donošenje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akcionog</a:t>
            </a:r>
            <a:r>
              <a:rPr lang="en-US" sz="2200" dirty="0">
                <a:latin typeface="Garamond" panose="02020404030301010803" pitchFamily="18" charset="0"/>
              </a:rPr>
              <a:t> plana </a:t>
            </a:r>
            <a:r>
              <a:rPr lang="en-US" sz="2200" dirty="0" err="1">
                <a:latin typeface="Garamond" panose="02020404030301010803" pitchFamily="18" charset="0"/>
              </a:rPr>
              <a:t>socijalne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zaštite</a:t>
            </a:r>
            <a:r>
              <a:rPr lang="en-US" sz="2200" dirty="0">
                <a:latin typeface="Garamond" panose="02020404030301010803" pitchFamily="18" charset="0"/>
              </a:rPr>
              <a:t> u </a:t>
            </a:r>
            <a:r>
              <a:rPr lang="en-US" sz="2200" dirty="0" err="1">
                <a:latin typeface="Garamond" panose="02020404030301010803" pitchFamily="18" charset="0"/>
              </a:rPr>
              <a:t>okviru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saveta</a:t>
            </a:r>
            <a:r>
              <a:rPr lang="en-US" sz="2200" dirty="0">
                <a:latin typeface="Garamond" panose="02020404030301010803" pitchFamily="18" charset="0"/>
              </a:rPr>
              <a:t> za </a:t>
            </a:r>
            <a:r>
              <a:rPr lang="en-US" sz="2200" dirty="0" err="1">
                <a:latin typeface="Garamond" panose="02020404030301010803" pitchFamily="18" charset="0"/>
              </a:rPr>
              <a:t>zdravlje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grada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Šapca</a:t>
            </a:r>
            <a:r>
              <a:rPr lang="en-US" sz="2200" dirty="0">
                <a:latin typeface="Garamond" panose="02020404030301010803" pitchFamily="18" charset="0"/>
              </a:rPr>
              <a:t>.</a:t>
            </a:r>
            <a:br>
              <a:rPr lang="en-US" sz="2200" dirty="0">
                <a:latin typeface="Garamond" panose="02020404030301010803" pitchFamily="18" charset="0"/>
              </a:rPr>
            </a:br>
            <a:r>
              <a:rPr lang="en-US" sz="2200" dirty="0">
                <a:latin typeface="Garamond" panose="02020404030301010803" pitchFamily="18" charset="0"/>
              </a:rPr>
              <a:t/>
            </a:r>
            <a:br>
              <a:rPr lang="en-US" sz="2200" dirty="0">
                <a:latin typeface="Garamond" panose="02020404030301010803" pitchFamily="18" charset="0"/>
              </a:rPr>
            </a:br>
            <a:r>
              <a:rPr lang="en-US" sz="2200" dirty="0">
                <a:latin typeface="Garamond" panose="02020404030301010803" pitchFamily="18" charset="0"/>
              </a:rPr>
              <a:t>•</a:t>
            </a:r>
            <a:r>
              <a:rPr lang="en-US" sz="2200" dirty="0" err="1">
                <a:latin typeface="Garamond" panose="02020404030301010803" pitchFamily="18" charset="0"/>
              </a:rPr>
              <a:t>Saveta</a:t>
            </a:r>
            <a:r>
              <a:rPr lang="en-US" sz="2200" dirty="0">
                <a:latin typeface="Garamond" panose="02020404030301010803" pitchFamily="18" charset="0"/>
              </a:rPr>
              <a:t> za </a:t>
            </a:r>
            <a:r>
              <a:rPr lang="en-US" sz="2200" dirty="0" err="1">
                <a:latin typeface="Garamond" panose="02020404030301010803" pitchFamily="18" charset="0"/>
              </a:rPr>
              <a:t>zdravlje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grada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Šapca</a:t>
            </a:r>
            <a:r>
              <a:rPr lang="en-US" sz="2200" dirty="0">
                <a:latin typeface="Garamond" panose="02020404030301010803" pitchFamily="18" charset="0"/>
              </a:rPr>
              <a:t>.</a:t>
            </a:r>
            <a:br>
              <a:rPr lang="en-US" sz="2200" dirty="0">
                <a:latin typeface="Garamond" panose="02020404030301010803" pitchFamily="18" charset="0"/>
              </a:rPr>
            </a:br>
            <a:r>
              <a:rPr lang="en-US" sz="2200" dirty="0">
                <a:latin typeface="Garamond" panose="02020404030301010803" pitchFamily="18" charset="0"/>
              </a:rPr>
              <a:t/>
            </a:r>
            <a:br>
              <a:rPr lang="en-US" sz="2200" dirty="0">
                <a:latin typeface="Garamond" panose="02020404030301010803" pitchFamily="18" charset="0"/>
              </a:rPr>
            </a:br>
            <a:r>
              <a:rPr lang="en-US" sz="2200" dirty="0">
                <a:latin typeface="Garamond" panose="02020404030301010803" pitchFamily="18" charset="0"/>
              </a:rPr>
              <a:t>•</a:t>
            </a:r>
            <a:r>
              <a:rPr lang="en-US" sz="2200" dirty="0" err="1">
                <a:latin typeface="Garamond" panose="02020404030301010803" pitchFamily="18" charset="0"/>
              </a:rPr>
              <a:t>Opštinske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mreže</a:t>
            </a:r>
            <a:r>
              <a:rPr lang="en-US" sz="2200" dirty="0">
                <a:latin typeface="Garamond" panose="02020404030301010803" pitchFamily="18" charset="0"/>
              </a:rPr>
              <a:t> za </a:t>
            </a:r>
            <a:r>
              <a:rPr lang="en-US" sz="2200" dirty="0" err="1">
                <a:latin typeface="Garamond" panose="02020404030301010803" pitchFamily="18" charset="0"/>
              </a:rPr>
              <a:t>borbu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protiv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nasilja</a:t>
            </a:r>
            <a:r>
              <a:rPr lang="en-US" sz="2200" dirty="0">
                <a:latin typeface="Garamond" panose="02020404030301010803" pitchFamily="18" charset="0"/>
              </a:rPr>
              <a:t> u </a:t>
            </a:r>
            <a:r>
              <a:rPr lang="en-US" sz="2200" dirty="0" err="1">
                <a:latin typeface="Garamond" panose="02020404030301010803" pitchFamily="18" charset="0"/>
              </a:rPr>
              <a:t>porodici</a:t>
            </a:r>
            <a:r>
              <a:rPr lang="en-US" sz="2200" dirty="0">
                <a:latin typeface="Garamond" panose="02020404030301010803" pitchFamily="18" charset="0"/>
              </a:rPr>
              <a:t>.</a:t>
            </a:r>
            <a:r>
              <a:rPr lang="en-US" sz="2400" dirty="0">
                <a:latin typeface="Garamond" panose="02020404030301010803" pitchFamily="18" charset="0"/>
              </a:rPr>
              <a:t/>
            </a:r>
            <a:br>
              <a:rPr lang="en-US" sz="2400" dirty="0">
                <a:latin typeface="Garamond" panose="02020404030301010803" pitchFamily="18" charset="0"/>
              </a:rPr>
            </a:br>
            <a:endParaRPr lang="en-US" sz="2400" dirty="0">
              <a:latin typeface="Garamond" panose="02020404030301010803" pitchFamily="18" charset="0"/>
            </a:endParaRPr>
          </a:p>
        </p:txBody>
      </p:sp>
      <p:grpSp>
        <p:nvGrpSpPr>
          <p:cNvPr id="36" name="Group 2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96AA1970-BCEB-4541-A136-9961653BA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" r="-1" b="18525"/>
          <a:stretch/>
        </p:blipFill>
        <p:spPr>
          <a:xfrm>
            <a:off x="7147301" y="495096"/>
            <a:ext cx="4324849" cy="255200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301" y="3603155"/>
            <a:ext cx="4324849" cy="264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6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5B339F4-93B9-4E04-9721-143AD6782E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0"/>
            <a:ext cx="7147352" cy="5777808"/>
            <a:chOff x="329184" y="1"/>
            <a:chExt cx="524256" cy="577780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153641-ACEE-4C4D-9568-99C1914A2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055" y="1080191"/>
            <a:ext cx="9144000" cy="4815437"/>
          </a:xfrm>
        </p:spPr>
        <p:txBody>
          <a:bodyPr>
            <a:normAutofit/>
          </a:bodyPr>
          <a:lstStyle/>
          <a:p>
            <a:r>
              <a:rPr lang="en-US" sz="2500" b="0" i="0" dirty="0">
                <a:effectLst/>
                <a:latin typeface="Garamond" panose="02020404030301010803" pitchFamily="18" charset="0"/>
              </a:rPr>
              <a:t>Za 20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godina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postojanja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Caritas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Šabac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je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realizovao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preko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250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različitih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projekata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.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Najznačajniji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su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projekti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iz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oblasti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socijalne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zaštite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,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projekti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finansirani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od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strane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Evropske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 smtClean="0">
                <a:effectLst/>
                <a:latin typeface="Garamond" panose="02020404030301010803" pitchFamily="18" charset="0"/>
              </a:rPr>
              <a:t>unije</a:t>
            </a:r>
            <a:r>
              <a:rPr lang="sr-Latn-RS" sz="2500" b="0" i="0" dirty="0" smtClean="0">
                <a:effectLst/>
                <a:latin typeface="Garamond" panose="02020404030301010803" pitchFamily="18" charset="0"/>
              </a:rPr>
              <a:t>,</a:t>
            </a:r>
            <a:r>
              <a:rPr lang="en-US" sz="2500" b="0" i="0" dirty="0" smtClean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kao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i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projekti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realizovani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za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vreme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i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nakon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poplava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2014.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godine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. Do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sada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, Caritas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Šabac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je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direktno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pomogao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više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od 10.000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osoba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.</a:t>
            </a:r>
            <a:r>
              <a:rPr lang="en-US" sz="2500" dirty="0">
                <a:latin typeface="Garamond" panose="02020404030301010803" pitchFamily="18" charset="0"/>
              </a:rPr>
              <a:t/>
            </a:r>
            <a:br>
              <a:rPr lang="en-US" sz="2500" dirty="0">
                <a:latin typeface="Garamond" panose="02020404030301010803" pitchFamily="18" charset="0"/>
              </a:rPr>
            </a:br>
            <a:r>
              <a:rPr lang="en-US" sz="2500" dirty="0">
                <a:latin typeface="Garamond" panose="02020404030301010803" pitchFamily="18" charset="0"/>
              </a:rPr>
              <a:t/>
            </a:r>
            <a:br>
              <a:rPr lang="en-US" sz="2500" dirty="0">
                <a:latin typeface="Garamond" panose="02020404030301010803" pitchFamily="18" charset="0"/>
              </a:rPr>
            </a:br>
            <a:r>
              <a:rPr lang="en-US" sz="2500" b="0" i="0" dirty="0" err="1">
                <a:effectLst/>
                <a:latin typeface="Garamond" panose="02020404030301010803" pitchFamily="18" charset="0"/>
              </a:rPr>
              <a:t>Trenutne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aktivnosti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Caritasa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Šapca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su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podeljene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na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aktivnosti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u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oblasti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socijalne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zaštite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,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humanitarnog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rada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i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delovanja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u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vanrednim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situacijama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i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aktivnosti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na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području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socijalnog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preduzetništva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.</a:t>
            </a:r>
            <a:r>
              <a:rPr lang="en-US" sz="2500" dirty="0">
                <a:latin typeface="Garamond" panose="02020404030301010803" pitchFamily="18" charset="0"/>
              </a:rPr>
              <a:t/>
            </a:r>
            <a:br>
              <a:rPr lang="en-US" sz="2500" dirty="0">
                <a:latin typeface="Garamond" panose="02020404030301010803" pitchFamily="18" charset="0"/>
              </a:rPr>
            </a:br>
            <a:r>
              <a:rPr lang="en-US" sz="2500" dirty="0">
                <a:latin typeface="Garamond" panose="02020404030301010803" pitchFamily="18" charset="0"/>
              </a:rPr>
              <a:t/>
            </a:r>
            <a:br>
              <a:rPr lang="en-US" sz="2500" dirty="0">
                <a:latin typeface="Garamond" panose="02020404030301010803" pitchFamily="18" charset="0"/>
              </a:rPr>
            </a:br>
            <a:r>
              <a:rPr lang="en-US" sz="2500" b="0" i="0" dirty="0">
                <a:effectLst/>
                <a:latin typeface="Garamond" panose="02020404030301010803" pitchFamily="18" charset="0"/>
              </a:rPr>
              <a:t>Caritas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Šabac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je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izgradio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lidersku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poziciju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u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oblasti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socijalne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zaštite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kao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pružalac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usluga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u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zajednici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, a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već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duži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niz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godina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poznat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je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kao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jedan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od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najboljih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promotera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koncepta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socijalnog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preduzetništva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 u </a:t>
            </a:r>
            <a:r>
              <a:rPr lang="en-US" sz="2500" b="0" i="0" dirty="0" err="1">
                <a:effectLst/>
                <a:latin typeface="Garamond" panose="02020404030301010803" pitchFamily="18" charset="0"/>
              </a:rPr>
              <a:t>Srbiji</a:t>
            </a:r>
            <a:r>
              <a:rPr lang="en-US" sz="2500" b="0" i="0" dirty="0">
                <a:effectLst/>
                <a:latin typeface="Garamond" panose="02020404030301010803" pitchFamily="18" charset="0"/>
              </a:rPr>
              <a:t>.</a:t>
            </a:r>
            <a:endParaRPr lang="en-US" sz="25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9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B9CE10B-7217-4727-A3A7-5DF664DEB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04D5B-3472-4249-9C1C-EBE27742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79730"/>
            <a:ext cx="3817340" cy="591213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Rad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na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području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socijalne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zaštite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se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ogleda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kroz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pružanje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četiri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licencirane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usluge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:</a:t>
            </a:r>
            <a:b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</a:b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b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</a:b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1.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pomoć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u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kući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na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teritoriji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pet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lokalnih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samouprava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/>
            </a:r>
            <a:b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</a:b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/>
            </a:r>
            <a:b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</a:b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2.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dnevni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boravci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za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odrasle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osobe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sa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mentalnim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smetnjama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i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intelektualnim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poteškoćama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u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Šapcu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i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Bogatiću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b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</a:b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/>
            </a:r>
            <a:b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</a:b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3.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stanovanje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uz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podršku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/>
            </a:r>
            <a:b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</a:b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/>
            </a:r>
            <a:b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</a:b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4.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humanitarni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rad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i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delovanje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u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vanrednim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situacijama</a:t>
            </a:r>
            <a:endParaRPr lang="en-US" sz="2500" kern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259" y="867855"/>
            <a:ext cx="5043591" cy="276794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88" y="3300984"/>
            <a:ext cx="5177118" cy="2809177"/>
          </a:xfrm>
        </p:spPr>
      </p:pic>
    </p:spTree>
    <p:extLst>
      <p:ext uri="{BB962C8B-B14F-4D97-AF65-F5344CB8AC3E}">
        <p14:creationId xmlns:p14="http://schemas.microsoft.com/office/powerpoint/2010/main" val="22607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8FDF638-7094-4E6D-B770-D81CEA115C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7A4BE-C85E-4830-8E09-EFB18B6A8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259308"/>
            <a:ext cx="3124151" cy="608330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Aktivnosti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iz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oblasti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socijalnog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preduzetništva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se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realizuju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kroz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dva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preduzeća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za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profesionalnu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rehabilitaciju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i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zapošljavanje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osoba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sa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invaliditetom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: “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Socijalna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sinergija</a:t>
            </a:r>
            <a:r>
              <a:rPr lang="en-US" sz="1900" dirty="0">
                <a:latin typeface="Garamond" panose="02020404030301010803" pitchFamily="18" charset="0"/>
              </a:rPr>
              <a:t>” – </a:t>
            </a:r>
            <a:r>
              <a:rPr lang="en-US" sz="1900" dirty="0" err="1">
                <a:latin typeface="Garamond" panose="02020404030301010803" pitchFamily="18" charset="0"/>
              </a:rPr>
              <a:t>servis</a:t>
            </a:r>
            <a:r>
              <a:rPr lang="en-US" sz="1900" dirty="0">
                <a:latin typeface="Garamond" panose="02020404030301010803" pitchFamily="18" charset="0"/>
              </a:rPr>
              <a:t> za </a:t>
            </a:r>
            <a:r>
              <a:rPr lang="en-US" sz="1900" dirty="0" err="1">
                <a:latin typeface="Garamond" panose="02020404030301010803" pitchFamily="18" charset="0"/>
              </a:rPr>
              <a:t>hemijsko</a:t>
            </a:r>
            <a:r>
              <a:rPr lang="en-US" sz="1900" dirty="0">
                <a:latin typeface="Garamond" panose="02020404030301010803" pitchFamily="18" charset="0"/>
              </a:rPr>
              <a:t> </a:t>
            </a:r>
            <a:r>
              <a:rPr lang="en-US" sz="1900" dirty="0" err="1">
                <a:latin typeface="Garamond" panose="02020404030301010803" pitchFamily="18" charset="0"/>
              </a:rPr>
              <a:t>čišćenje</a:t>
            </a:r>
            <a:r>
              <a:rPr lang="en-US" sz="1900" dirty="0">
                <a:latin typeface="Garamond" panose="02020404030301010803" pitchFamily="18" charset="0"/>
              </a:rPr>
              <a:t> </a:t>
            </a:r>
            <a:r>
              <a:rPr lang="en-US" sz="1900" dirty="0" err="1">
                <a:latin typeface="Garamond" panose="02020404030301010803" pitchFamily="18" charset="0"/>
              </a:rPr>
              <a:t>i</a:t>
            </a:r>
            <a:r>
              <a:rPr lang="en-US" sz="1900" dirty="0">
                <a:latin typeface="Garamond" panose="02020404030301010803" pitchFamily="18" charset="0"/>
              </a:rPr>
              <a:t> </a:t>
            </a:r>
            <a:r>
              <a:rPr lang="en-US" sz="1900" dirty="0" err="1">
                <a:latin typeface="Garamond" panose="02020404030301010803" pitchFamily="18" charset="0"/>
              </a:rPr>
              <a:t>pranje</a:t>
            </a:r>
            <a:r>
              <a:rPr lang="en-US" sz="1900" dirty="0">
                <a:latin typeface="Garamond" panose="02020404030301010803" pitchFamily="18" charset="0"/>
              </a:rPr>
              <a:t> </a:t>
            </a:r>
            <a:r>
              <a:rPr lang="en-US" sz="1900" dirty="0" err="1">
                <a:latin typeface="Garamond" panose="02020404030301010803" pitchFamily="18" charset="0"/>
              </a:rPr>
              <a:t>veša</a:t>
            </a:r>
            <a:r>
              <a:rPr lang="en-US" sz="1900" dirty="0">
                <a:latin typeface="Garamond" panose="02020404030301010803" pitchFamily="18" charset="0"/>
              </a:rPr>
              <a:t> </a:t>
            </a:r>
            <a:r>
              <a:rPr lang="en-US" sz="1900" dirty="0" err="1">
                <a:latin typeface="Garamond" panose="02020404030301010803" pitchFamily="18" charset="0"/>
              </a:rPr>
              <a:t>i</a:t>
            </a:r>
            <a:r>
              <a:rPr lang="en-US" sz="1900" dirty="0">
                <a:latin typeface="Garamond" panose="02020404030301010803" pitchFamily="18" charset="0"/>
              </a:rPr>
              <a:t> </a:t>
            </a:r>
            <a:r>
              <a:rPr lang="en-US" sz="1900" dirty="0" err="1">
                <a:latin typeface="Garamond" panose="02020404030301010803" pitchFamily="18" charset="0"/>
              </a:rPr>
              <a:t>uslužno</a:t>
            </a:r>
            <a:r>
              <a:rPr lang="en-US" sz="1900" dirty="0">
                <a:latin typeface="Garamond" panose="02020404030301010803" pitchFamily="18" charset="0"/>
              </a:rPr>
              <a:t> </a:t>
            </a:r>
            <a:r>
              <a:rPr lang="en-US" sz="1900" dirty="0" err="1">
                <a:latin typeface="Garamond" panose="02020404030301010803" pitchFamily="18" charset="0"/>
              </a:rPr>
              <a:t>čišćenje</a:t>
            </a:r>
            <a:r>
              <a:rPr lang="en-US" sz="1900" dirty="0">
                <a:latin typeface="Garamond" panose="02020404030301010803" pitchFamily="18" charset="0"/>
              </a:rPr>
              <a:t> </a:t>
            </a:r>
            <a:r>
              <a:rPr lang="en-US" sz="1900" dirty="0" err="1">
                <a:latin typeface="Garamond" panose="02020404030301010803" pitchFamily="18" charset="0"/>
              </a:rPr>
              <a:t>prostora</a:t>
            </a:r>
            <a:r>
              <a:rPr lang="en-US" sz="1900" dirty="0">
                <a:latin typeface="Garamond" panose="02020404030301010803" pitchFamily="18" charset="0"/>
              </a:rPr>
              <a:t> </a:t>
            </a:r>
            <a:r>
              <a:rPr lang="en-US" sz="1900" dirty="0" err="1">
                <a:latin typeface="Garamond" panose="02020404030301010803" pitchFamily="18" charset="0"/>
              </a:rPr>
              <a:t>i</a:t>
            </a:r>
            <a:r>
              <a:rPr lang="en-US" sz="1900" dirty="0">
                <a:latin typeface="Garamond" panose="02020404030301010803" pitchFamily="18" charset="0"/>
              </a:rPr>
              <a:t> “</a:t>
            </a:r>
            <a:r>
              <a:rPr lang="en-US" sz="1900" dirty="0" err="1">
                <a:latin typeface="Garamond" panose="02020404030301010803" pitchFamily="18" charset="0"/>
              </a:rPr>
              <a:t>Avlija</a:t>
            </a:r>
            <a:r>
              <a:rPr lang="en-US" sz="1900" dirty="0">
                <a:latin typeface="Garamond" panose="02020404030301010803" pitchFamily="18" charset="0"/>
              </a:rPr>
              <a:t> </a:t>
            </a:r>
            <a:r>
              <a:rPr lang="en-US" sz="1900" dirty="0" err="1">
                <a:latin typeface="Garamond" panose="02020404030301010803" pitchFamily="18" charset="0"/>
              </a:rPr>
              <a:t>održivog</a:t>
            </a:r>
            <a:r>
              <a:rPr lang="en-US" sz="1900" dirty="0">
                <a:latin typeface="Garamond" panose="02020404030301010803" pitchFamily="18" charset="0"/>
              </a:rPr>
              <a:t> </a:t>
            </a:r>
            <a:r>
              <a:rPr lang="en-US" sz="1900" dirty="0" err="1">
                <a:latin typeface="Garamond" panose="02020404030301010803" pitchFamily="18" charset="0"/>
              </a:rPr>
              <a:t>razvoja</a:t>
            </a:r>
            <a:r>
              <a:rPr lang="en-US" sz="1900" dirty="0">
                <a:latin typeface="Garamond" panose="02020404030301010803" pitchFamily="18" charset="0"/>
              </a:rPr>
              <a:t>”, socijalni </a:t>
            </a:r>
            <a:r>
              <a:rPr lang="en-US" sz="1900" dirty="0" err="1">
                <a:latin typeface="Garamond" panose="02020404030301010803" pitchFamily="18" charset="0"/>
              </a:rPr>
              <a:t>biznis</a:t>
            </a:r>
            <a:r>
              <a:rPr lang="en-US" sz="1900" dirty="0">
                <a:latin typeface="Garamond" panose="02020404030301010803" pitchFamily="18" charset="0"/>
              </a:rPr>
              <a:t> koji je </a:t>
            </a:r>
            <a:r>
              <a:rPr lang="en-US" sz="1900" dirty="0" err="1">
                <a:latin typeface="Garamond" panose="02020404030301010803" pitchFamily="18" charset="0"/>
              </a:rPr>
              <a:t>spoj</a:t>
            </a:r>
            <a:r>
              <a:rPr lang="en-US" sz="1900" dirty="0">
                <a:latin typeface="Garamond" panose="02020404030301010803" pitchFamily="18" charset="0"/>
              </a:rPr>
              <a:t> </a:t>
            </a:r>
            <a:r>
              <a:rPr lang="en-US" sz="1900" dirty="0" err="1">
                <a:latin typeface="Garamond" panose="02020404030301010803" pitchFamily="18" charset="0"/>
              </a:rPr>
              <a:t>više</a:t>
            </a:r>
            <a:r>
              <a:rPr lang="en-US" sz="1900" dirty="0">
                <a:latin typeface="Garamond" panose="02020404030301010803" pitchFamily="18" charset="0"/>
              </a:rPr>
              <a:t> </a:t>
            </a:r>
            <a:r>
              <a:rPr lang="en-US" sz="1900" dirty="0" err="1">
                <a:latin typeface="Garamond" panose="02020404030301010803" pitchFamily="18" charset="0"/>
              </a:rPr>
              <a:t>delatnosti</a:t>
            </a:r>
            <a:r>
              <a:rPr lang="en-US" sz="1900" dirty="0">
                <a:latin typeface="Garamond" panose="02020404030301010803" pitchFamily="18" charset="0"/>
              </a:rPr>
              <a:t> – </a:t>
            </a:r>
            <a:r>
              <a:rPr lang="en-US" sz="1900" dirty="0" err="1">
                <a:latin typeface="Garamond" panose="02020404030301010803" pitchFamily="18" charset="0"/>
              </a:rPr>
              <a:t>kuhinja</a:t>
            </a:r>
            <a:r>
              <a:rPr lang="en-US" sz="1900" dirty="0">
                <a:latin typeface="Garamond" panose="02020404030301010803" pitchFamily="18" charset="0"/>
              </a:rPr>
              <a:t> </a:t>
            </a:r>
            <a:r>
              <a:rPr lang="en-US" sz="1900" dirty="0" err="1">
                <a:latin typeface="Garamond" panose="02020404030301010803" pitchFamily="18" charset="0"/>
              </a:rPr>
              <a:t>i</a:t>
            </a:r>
            <a:r>
              <a:rPr lang="en-US" sz="1900" dirty="0">
                <a:latin typeface="Garamond" panose="02020404030301010803" pitchFamily="18" charset="0"/>
              </a:rPr>
              <a:t> </a:t>
            </a:r>
            <a:r>
              <a:rPr lang="en-US" sz="1900" dirty="0" err="1">
                <a:latin typeface="Garamond" panose="02020404030301010803" pitchFamily="18" charset="0"/>
              </a:rPr>
              <a:t>ketering</a:t>
            </a:r>
            <a:r>
              <a:rPr lang="en-US" sz="1900" dirty="0">
                <a:latin typeface="Garamond" panose="02020404030301010803" pitchFamily="18" charset="0"/>
              </a:rPr>
              <a:t>, </a:t>
            </a:r>
            <a:r>
              <a:rPr lang="en-US" sz="1900" dirty="0" err="1">
                <a:latin typeface="Garamond" panose="02020404030301010803" pitchFamily="18" charset="0"/>
              </a:rPr>
              <a:t>restoran</a:t>
            </a:r>
            <a:r>
              <a:rPr lang="en-US" sz="1900" dirty="0">
                <a:latin typeface="Garamond" panose="02020404030301010803" pitchFamily="18" charset="0"/>
              </a:rPr>
              <a:t>, </a:t>
            </a:r>
            <a:r>
              <a:rPr lang="en-US" sz="1900" dirty="0" err="1">
                <a:latin typeface="Garamond" panose="02020404030301010803" pitchFamily="18" charset="0"/>
              </a:rPr>
              <a:t>destilerija</a:t>
            </a:r>
            <a:r>
              <a:rPr lang="en-US" sz="1900" dirty="0">
                <a:latin typeface="Garamond" panose="02020404030301010803" pitchFamily="18" charset="0"/>
              </a:rPr>
              <a:t>, </a:t>
            </a:r>
            <a:r>
              <a:rPr lang="en-US" sz="1900" dirty="0" err="1">
                <a:latin typeface="Garamond" panose="02020404030301010803" pitchFamily="18" charset="0"/>
              </a:rPr>
              <a:t>primarna</a:t>
            </a:r>
            <a:r>
              <a:rPr lang="en-US" sz="1900" dirty="0">
                <a:latin typeface="Garamond" panose="02020404030301010803" pitchFamily="18" charset="0"/>
              </a:rPr>
              <a:t> </a:t>
            </a:r>
            <a:r>
              <a:rPr lang="en-US" sz="1900" dirty="0" err="1">
                <a:latin typeface="Garamond" panose="02020404030301010803" pitchFamily="18" charset="0"/>
              </a:rPr>
              <a:t>i</a:t>
            </a:r>
            <a:r>
              <a:rPr lang="en-US" sz="1900" dirty="0">
                <a:latin typeface="Garamond" panose="02020404030301010803" pitchFamily="18" charset="0"/>
              </a:rPr>
              <a:t> </a:t>
            </a:r>
            <a:r>
              <a:rPr lang="en-US" sz="1900" dirty="0" err="1">
                <a:latin typeface="Garamond" panose="02020404030301010803" pitchFamily="18" charset="0"/>
              </a:rPr>
              <a:t>sekundarna</a:t>
            </a:r>
            <a:r>
              <a:rPr lang="en-US" sz="1900" dirty="0">
                <a:latin typeface="Garamond" panose="02020404030301010803" pitchFamily="18" charset="0"/>
              </a:rPr>
              <a:t> </a:t>
            </a:r>
            <a:r>
              <a:rPr lang="en-US" sz="1900" dirty="0" err="1">
                <a:latin typeface="Garamond" panose="02020404030301010803" pitchFamily="18" charset="0"/>
              </a:rPr>
              <a:t>poljoprivredna</a:t>
            </a:r>
            <a:r>
              <a:rPr lang="en-US" sz="1900" dirty="0">
                <a:latin typeface="Garamond" panose="02020404030301010803" pitchFamily="18" charset="0"/>
              </a:rPr>
              <a:t> </a:t>
            </a:r>
            <a:r>
              <a:rPr lang="en-US" sz="1900" dirty="0" err="1">
                <a:latin typeface="Garamond" panose="02020404030301010803" pitchFamily="18" charset="0"/>
              </a:rPr>
              <a:t>proizvodnja</a:t>
            </a:r>
            <a:r>
              <a:rPr lang="en-US" sz="1900" dirty="0" smtClean="0">
                <a:latin typeface="Garamond" panose="02020404030301010803" pitchFamily="18" charset="0"/>
              </a:rPr>
              <a:t>.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/>
            </a:r>
            <a:b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</a:b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/>
            </a:r>
            <a:b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</a:b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Kroz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oba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preduzeća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zapošljavaju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se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osobe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iz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socijalno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ugroženih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grupa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, a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poseban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cilj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je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profesionalna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rehabilitacija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i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zapošljavanje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osoba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sa </a:t>
            </a:r>
            <a:r>
              <a:rPr lang="en-US" sz="1900" b="0" i="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invaliditetom</a:t>
            </a:r>
            <a:r>
              <a:rPr lang="en-US" sz="1900" b="0" i="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.</a:t>
            </a:r>
            <a:endParaRPr lang="en-US" sz="1900" kern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78" y="786066"/>
            <a:ext cx="5771303" cy="264261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79" y="3640313"/>
            <a:ext cx="5771302" cy="249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1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52163F-4B94-1BB2-AAD3-D5D7B06A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07" y="3010247"/>
            <a:ext cx="3796306" cy="1345931"/>
          </a:xfrm>
        </p:spPr>
        <p:txBody>
          <a:bodyPr anchor="t">
            <a:normAutofit fontScale="90000"/>
          </a:bodyPr>
          <a:lstStyle/>
          <a:p>
            <a:r>
              <a:rPr lang="en-US" sz="4800" dirty="0" err="1">
                <a:solidFill>
                  <a:srgbClr val="9C1307"/>
                </a:solidFill>
                <a:latin typeface="Garamond" panose="02020404030301010803" pitchFamily="18" charset="0"/>
              </a:rPr>
              <a:t>Kako</a:t>
            </a:r>
            <a:r>
              <a:rPr lang="en-US" sz="4800" dirty="0">
                <a:solidFill>
                  <a:srgbClr val="9C1307"/>
                </a:solidFill>
                <a:latin typeface="Garamond" panose="02020404030301010803" pitchFamily="18" charset="0"/>
              </a:rPr>
              <a:t> </a:t>
            </a:r>
            <a:r>
              <a:rPr lang="en-US" sz="4800" dirty="0" err="1">
                <a:solidFill>
                  <a:srgbClr val="9C1307"/>
                </a:solidFill>
                <a:latin typeface="Garamond" panose="02020404030301010803" pitchFamily="18" charset="0"/>
              </a:rPr>
              <a:t>možete</a:t>
            </a:r>
            <a:r>
              <a:rPr lang="en-US" sz="4800" dirty="0">
                <a:solidFill>
                  <a:srgbClr val="9C1307"/>
                </a:solidFill>
                <a:latin typeface="Garamond" panose="02020404030301010803" pitchFamily="18" charset="0"/>
              </a:rPr>
              <a:t> da </a:t>
            </a:r>
            <a:r>
              <a:rPr lang="en-US" sz="4800" dirty="0" err="1">
                <a:solidFill>
                  <a:srgbClr val="9C1307"/>
                </a:solidFill>
                <a:latin typeface="Garamond" panose="02020404030301010803" pitchFamily="18" charset="0"/>
              </a:rPr>
              <a:t>nas</a:t>
            </a:r>
            <a:r>
              <a:rPr lang="en-US" sz="4800" dirty="0">
                <a:solidFill>
                  <a:srgbClr val="9C1307"/>
                </a:solidFill>
                <a:latin typeface="Garamond" panose="02020404030301010803" pitchFamily="18" charset="0"/>
              </a:rPr>
              <a:t> </a:t>
            </a:r>
            <a:r>
              <a:rPr lang="en-US" sz="4800" dirty="0" err="1">
                <a:solidFill>
                  <a:srgbClr val="9C1307"/>
                </a:solidFill>
                <a:latin typeface="Garamond" panose="02020404030301010803" pitchFamily="18" charset="0"/>
              </a:rPr>
              <a:t>podržite</a:t>
            </a:r>
            <a:endParaRPr lang="en-US" sz="4800" dirty="0">
              <a:solidFill>
                <a:srgbClr val="9C1307"/>
              </a:solidFill>
              <a:latin typeface="Garamond" panose="02020404030301010803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35" y="205844"/>
            <a:ext cx="3273836" cy="2804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78" y="2914980"/>
            <a:ext cx="3184878" cy="30005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86" y="462920"/>
            <a:ext cx="3704363" cy="277827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30" y="1995722"/>
            <a:ext cx="3051048" cy="22882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98780" y="3601271"/>
            <a:ext cx="3144409" cy="23583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01" y="419891"/>
            <a:ext cx="3011424" cy="22585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1464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C5DB3-DD86-B92D-01B9-5F66A30F9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998" y="1131924"/>
            <a:ext cx="9910296" cy="4868290"/>
          </a:xfrm>
        </p:spPr>
        <p:txBody>
          <a:bodyPr anchor="t">
            <a:normAutofit fontScale="90000"/>
          </a:bodyPr>
          <a:lstStyle/>
          <a:p>
            <a:pPr algn="l" latinLnBrk="0"/>
            <a:r>
              <a:rPr lang="en-US" sz="2500" dirty="0" err="1">
                <a:latin typeface="Garamond" panose="02020404030301010803" pitchFamily="18" charset="0"/>
              </a:rPr>
              <a:t>Tekući</a:t>
            </a:r>
            <a:r>
              <a:rPr lang="en-US" sz="2500" dirty="0">
                <a:latin typeface="Garamond" panose="02020404030301010803" pitchFamily="18" charset="0"/>
              </a:rPr>
              <a:t> </a:t>
            </a:r>
            <a:r>
              <a:rPr lang="en-US" sz="2500" dirty="0" err="1">
                <a:latin typeface="Garamond" panose="02020404030301010803" pitchFamily="18" charset="0"/>
              </a:rPr>
              <a:t>račun</a:t>
            </a:r>
            <a:r>
              <a:rPr lang="en-US" sz="2500" dirty="0">
                <a:latin typeface="Garamond" panose="02020404030301010803" pitchFamily="18" charset="0"/>
              </a:rPr>
              <a:t>: </a:t>
            </a:r>
            <a:r>
              <a:rPr lang="en-US" sz="2800" b="1" i="0" dirty="0">
                <a:effectLst/>
                <a:latin typeface="Garamond" panose="02020404030301010803" pitchFamily="18" charset="0"/>
              </a:rPr>
              <a:t>340-11011079-43</a:t>
            </a:r>
            <a:br>
              <a:rPr lang="en-US" sz="2800" b="1" i="0" dirty="0">
                <a:effectLst/>
                <a:latin typeface="Garamond" panose="02020404030301010803" pitchFamily="18" charset="0"/>
              </a:rPr>
            </a:br>
            <a:r>
              <a:rPr lang="en-US" sz="2800" b="1" i="0" dirty="0">
                <a:effectLst/>
                <a:latin typeface="Garamond" panose="02020404030301010803" pitchFamily="18" charset="0"/>
              </a:rPr>
              <a:t/>
            </a:r>
            <a:br>
              <a:rPr lang="en-US" sz="2800" b="1" i="0" dirty="0">
                <a:effectLst/>
                <a:latin typeface="Garamond" panose="02020404030301010803" pitchFamily="18" charset="0"/>
              </a:rPr>
            </a:b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Poreskom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obvezniku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koji je donator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sredstava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, u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skladu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sa </a:t>
            </a:r>
            <a:r>
              <a:rPr lang="en-US" sz="2500" b="0" i="1" u="none" strike="noStrike" dirty="0" err="1">
                <a:solidFill>
                  <a:srgbClr val="232323"/>
                </a:solidFill>
                <a:effectLst/>
                <a:latin typeface="Garamond" panose="02020404030301010803" pitchFamily="18" charset="0"/>
                <a:hlinkClick r:id="rId2"/>
              </a:rPr>
              <a:t>Zakonom</a:t>
            </a:r>
            <a:r>
              <a:rPr lang="en-US" sz="2500" b="0" i="1" u="none" strike="noStrike" dirty="0">
                <a:solidFill>
                  <a:srgbClr val="232323"/>
                </a:solidFill>
                <a:effectLst/>
                <a:latin typeface="Garamond" panose="02020404030301010803" pitchFamily="18" charset="0"/>
                <a:hlinkClick r:id="rId2"/>
              </a:rPr>
              <a:t> o </a:t>
            </a:r>
            <a:r>
              <a:rPr lang="en-US" sz="2500" b="0" i="1" u="none" strike="noStrike" dirty="0" err="1">
                <a:solidFill>
                  <a:srgbClr val="232323"/>
                </a:solidFill>
                <a:effectLst/>
                <a:latin typeface="Garamond" panose="02020404030301010803" pitchFamily="18" charset="0"/>
                <a:hlinkClick r:id="rId2"/>
              </a:rPr>
              <a:t>porezu</a:t>
            </a:r>
            <a:r>
              <a:rPr lang="en-US" sz="2500" b="0" i="1" u="none" strike="noStrike" dirty="0">
                <a:solidFill>
                  <a:srgbClr val="232323"/>
                </a:solidFill>
                <a:effectLst/>
                <a:latin typeface="Garamond" panose="02020404030301010803" pitchFamily="18" charset="0"/>
                <a:hlinkClick r:id="rId2"/>
              </a:rPr>
              <a:t> </a:t>
            </a:r>
            <a:r>
              <a:rPr lang="en-US" sz="2500" b="0" i="1" u="none" strike="noStrike" dirty="0" err="1">
                <a:solidFill>
                  <a:srgbClr val="232323"/>
                </a:solidFill>
                <a:effectLst/>
                <a:latin typeface="Garamond" panose="02020404030301010803" pitchFamily="18" charset="0"/>
                <a:hlinkClick r:id="rId2"/>
              </a:rPr>
              <a:t>na</a:t>
            </a:r>
            <a:r>
              <a:rPr lang="en-US" sz="2500" b="0" i="1" u="none" strike="noStrike" dirty="0">
                <a:solidFill>
                  <a:srgbClr val="232323"/>
                </a:solidFill>
                <a:effectLst/>
                <a:latin typeface="Garamond" panose="02020404030301010803" pitchFamily="18" charset="0"/>
                <a:hlinkClick r:id="rId2"/>
              </a:rPr>
              <a:t> </a:t>
            </a:r>
            <a:r>
              <a:rPr lang="en-US" sz="2500" b="0" i="1" u="none" strike="noStrike" dirty="0" err="1">
                <a:solidFill>
                  <a:srgbClr val="232323"/>
                </a:solidFill>
                <a:effectLst/>
                <a:latin typeface="Garamond" panose="02020404030301010803" pitchFamily="18" charset="0"/>
                <a:hlinkClick r:id="rId2"/>
              </a:rPr>
              <a:t>dobit</a:t>
            </a:r>
            <a:r>
              <a:rPr lang="en-US" sz="2500" b="0" i="1" u="none" strike="noStrike" dirty="0">
                <a:solidFill>
                  <a:srgbClr val="232323"/>
                </a:solidFill>
                <a:effectLst/>
                <a:latin typeface="Garamond" panose="02020404030301010803" pitchFamily="18" charset="0"/>
                <a:hlinkClick r:id="rId2"/>
              </a:rPr>
              <a:t> </a:t>
            </a:r>
            <a:r>
              <a:rPr lang="en-US" sz="2500" b="0" i="1" u="none" strike="noStrike" dirty="0" err="1">
                <a:solidFill>
                  <a:srgbClr val="232323"/>
                </a:solidFill>
                <a:effectLst/>
                <a:latin typeface="Garamond" panose="02020404030301010803" pitchFamily="18" charset="0"/>
                <a:hlinkClick r:id="rId2"/>
              </a:rPr>
              <a:t>pravnih</a:t>
            </a:r>
            <a:r>
              <a:rPr lang="en-US" sz="2500" b="0" i="1" u="none" strike="noStrike" dirty="0">
                <a:solidFill>
                  <a:srgbClr val="232323"/>
                </a:solidFill>
                <a:effectLst/>
                <a:latin typeface="Garamond" panose="02020404030301010803" pitchFamily="18" charset="0"/>
                <a:hlinkClick r:id="rId2"/>
              </a:rPr>
              <a:t> </a:t>
            </a:r>
            <a:r>
              <a:rPr lang="en-US" sz="2500" b="0" i="1" u="none" strike="noStrike" dirty="0" err="1">
                <a:solidFill>
                  <a:srgbClr val="232323"/>
                </a:solidFill>
                <a:effectLst/>
                <a:latin typeface="Garamond" panose="02020404030301010803" pitchFamily="18" charset="0"/>
                <a:hlinkClick r:id="rId2"/>
              </a:rPr>
              <a:t>lica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,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ovi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rashodi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se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priznaju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u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Poreskom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bilansu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do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određenog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iznosa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.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Izdaci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za:</a:t>
            </a:r>
            <a:b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</a:b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zdravstvene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;</a:t>
            </a:r>
            <a:b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</a:b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obrazovne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;</a:t>
            </a:r>
            <a:b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</a:b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naučne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;</a:t>
            </a:r>
            <a:b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</a:b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humanitarne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;</a:t>
            </a:r>
            <a:b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</a:b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verske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;</a:t>
            </a:r>
            <a:b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</a:b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sportske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namene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;</a:t>
            </a:r>
            <a:b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</a:b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zaštitu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r-Latn-RS" sz="2500" b="0" i="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životne</a:t>
            </a:r>
            <a:r>
              <a:rPr lang="en-US" sz="2500" b="0" i="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sredine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;</a:t>
            </a:r>
            <a:b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</a:b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davanja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učinjena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ustanovama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socijalne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zaštite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(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osnovanim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u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skladu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sa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zakonom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koji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uređuje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socijalnu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zaštitu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).</a:t>
            </a:r>
            <a:br>
              <a:rPr lang="en-US" sz="25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</a:br>
            <a:r>
              <a:rPr lang="en-US" sz="2800" b="1" i="0" dirty="0">
                <a:effectLst/>
                <a:latin typeface="Garamond" panose="02020404030301010803" pitchFamily="18" charset="0"/>
              </a:rPr>
              <a:t/>
            </a:r>
            <a:br>
              <a:rPr lang="en-US" sz="2800" b="1" i="0" dirty="0">
                <a:effectLst/>
                <a:latin typeface="Garamond" panose="02020404030301010803" pitchFamily="18" charset="0"/>
              </a:rPr>
            </a:br>
            <a:r>
              <a:rPr lang="en-US" sz="2800" b="1" i="0" dirty="0">
                <a:effectLst/>
                <a:latin typeface="Garamond" panose="02020404030301010803" pitchFamily="18" charset="0"/>
              </a:rPr>
              <a:t/>
            </a:r>
            <a:br>
              <a:rPr lang="en-US" sz="2800" b="1" i="0" dirty="0">
                <a:effectLst/>
                <a:latin typeface="Garamond" panose="02020404030301010803" pitchFamily="18" charset="0"/>
              </a:rPr>
            </a:br>
            <a:endParaRPr lang="en-US" sz="2500" dirty="0">
              <a:latin typeface="Garamond" panose="020204040303010108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5074B-FF7B-5ACA-6C31-7EFAF60BF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278" y="67139"/>
            <a:ext cx="9910295" cy="984330"/>
          </a:xfrm>
        </p:spPr>
        <p:txBody>
          <a:bodyPr anchor="b">
            <a:normAutofit/>
          </a:bodyPr>
          <a:lstStyle/>
          <a:p>
            <a:pPr algn="l"/>
            <a:r>
              <a:rPr lang="en-US" sz="5000" dirty="0" err="1">
                <a:solidFill>
                  <a:srgbClr val="9C1307"/>
                </a:solidFill>
                <a:latin typeface="Garamond" panose="02020404030301010803" pitchFamily="18" charset="0"/>
              </a:rPr>
              <a:t>DONIRAJTE</a:t>
            </a:r>
            <a:endParaRPr lang="en-US" sz="5000" dirty="0">
              <a:solidFill>
                <a:srgbClr val="9C1307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2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A65F0-7D85-4604-920E-F9A72DFF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 dirty="0" err="1">
                <a:latin typeface="Garamond" panose="02020404030301010803" pitchFamily="18" charset="0"/>
              </a:rPr>
              <a:t>Potpisivanje</a:t>
            </a:r>
            <a:r>
              <a:rPr lang="en-US" sz="4800" dirty="0">
                <a:latin typeface="Garamond" panose="02020404030301010803" pitchFamily="18" charset="0"/>
              </a:rPr>
              <a:t> </a:t>
            </a:r>
            <a:r>
              <a:rPr lang="en-US" sz="4800" dirty="0" err="1">
                <a:latin typeface="Garamond" panose="02020404030301010803" pitchFamily="18" charset="0"/>
              </a:rPr>
              <a:t>ugovora</a:t>
            </a:r>
            <a:r>
              <a:rPr lang="en-US" sz="4800" dirty="0">
                <a:latin typeface="Garamond" panose="02020404030301010803" pitchFamily="18" charset="0"/>
              </a:rPr>
              <a:t> o </a:t>
            </a:r>
            <a:r>
              <a:rPr lang="en-US" sz="4800" dirty="0" smtClean="0">
                <a:latin typeface="Garamond" panose="02020404030301010803" pitchFamily="18" charset="0"/>
              </a:rPr>
              <a:t>POSLOVNO-TEHNIČKOJ</a:t>
            </a:r>
            <a:r>
              <a:rPr lang="sr-Latn-RS" sz="4800" dirty="0" smtClean="0">
                <a:latin typeface="Garamond" panose="02020404030301010803" pitchFamily="18" charset="0"/>
              </a:rPr>
              <a:t> saradnji</a:t>
            </a:r>
            <a:endParaRPr lang="en-US" sz="4800" dirty="0">
              <a:latin typeface="Garamond" panose="02020404030301010803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915113-6BAD-E78E-B3BC-5EB358369E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418618"/>
              </p:ext>
            </p:extLst>
          </p:nvPr>
        </p:nvGraphicFramePr>
        <p:xfrm>
          <a:off x="731525" y="2960113"/>
          <a:ext cx="10364105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231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C1307"/>
      </a:accent1>
      <a:accent2>
        <a:srgbClr val="9C1307"/>
      </a:accent2>
      <a:accent3>
        <a:srgbClr val="9C1307"/>
      </a:accent3>
      <a:accent4>
        <a:srgbClr val="9C1307"/>
      </a:accent4>
      <a:accent5>
        <a:srgbClr val="9C1307"/>
      </a:accent5>
      <a:accent6>
        <a:srgbClr val="9C1307"/>
      </a:accent6>
      <a:hlink>
        <a:srgbClr val="0070C0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2184</TotalTime>
  <Words>480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Abadi</vt:lpstr>
      <vt:lpstr>Arial</vt:lpstr>
      <vt:lpstr>Calibri</vt:lpstr>
      <vt:lpstr>Calibri Light</vt:lpstr>
      <vt:lpstr>Cavolini</vt:lpstr>
      <vt:lpstr>Garamond</vt:lpstr>
      <vt:lpstr>Times New Roman</vt:lpstr>
      <vt:lpstr>Office Theme</vt:lpstr>
      <vt:lpstr>CARITAS POMAŽE    POMOZI CARITAS</vt:lpstr>
      <vt:lpstr>O NAMA</vt:lpstr>
      <vt:lpstr>Na nacionalnom nivou Caritas je učestvovao u izdradi i dopuni različitih zakonskih rešenja kao što su Strategija deinstitucionalizacije i Zakon o socijalnom preduzetništvu.  Član je raznih tela na lokalnom nivou:  •Komisije za izradu, monitoring, evaluaciju i ažuriranje Plana razvoja grada Šapca za period 2020 – 2030.  •Saveta za brigu o porodici.  •Gradskog koordinacionog odbora za socijalnu politiku.  •Radne grupe za donošenje akcionog plana socijalne zaštite u okviru saveta za zdravlje grada Šapca.  •Saveta za zdravlje grada Šapca.  •Opštinske mreže za borbu protiv nasilja u porodici. </vt:lpstr>
      <vt:lpstr>PowerPoint Presentation</vt:lpstr>
      <vt:lpstr>Rad na području socijalne zaštite se ogleda kroz pružanje četiri licencirane usluge:   1. pomoć u kući na teritoriji pet lokalnih samouprava  2. dnevni boravci za odrasle osobe sa mentalnim smetnjama i intelektualnim poteškoćama u Šapcu i Bogatiću   3. stanovanje uz podršku  4. humanitarni rad i delovanje u vanrednim situacijama</vt:lpstr>
      <vt:lpstr>Aktivnosti iz oblasti socijalnog preduzetništva se realizuju kroz dva preduzeća za profesionalnu rehabilitaciju i zapošljavanje osoba sa invaliditetom: “Socijalna sinergija” – servis za hemijsko čišćenje i pranje veša i uslužno čišćenje prostora i “Avlija održivog razvoja”, socijalni biznis koji je spoj više delatnosti – kuhinja i ketering, restoran, destilerija, primarna i sekundarna poljoprivredna proizvodnja.  Kroz oba preduzeća zapošljavaju se osobe iz socijalno ugroženih grupa, a poseban cilj je profesionalna rehabilitacija i zapošljavanje osoba sa invaliditetom.</vt:lpstr>
      <vt:lpstr>Kako možete da nas podržite</vt:lpstr>
      <vt:lpstr>Tekući račun: 340-11011079-43  Poreskom obvezniku koji je donator sredstava, u skladu sa Zakonom o porezu na dobit pravnih lica, ovi rashodi se priznaju u Poreskom bilansu do određenog iznosa. Izdaci za: zdravstvene; obrazovne; naučne; humanitarne; verske; sportske namene; zaštitu životne sredine; davanja učinjena ustanovama socijalne zaštite (osnovanim u skladu sa zakonom koji uređuje socijalnu zaštitu).   </vt:lpstr>
      <vt:lpstr>Potpisivanje ugovora o POSLOVNO-TEHNIČKOJ saradnji</vt:lpstr>
      <vt:lpstr>SPOJITE KORISNO I SOCIJALNO ODGOVORNO</vt:lpstr>
      <vt:lpstr>TEAM BUILDING </vt:lpstr>
      <vt:lpstr>PAINTBALL </vt:lpstr>
      <vt:lpstr>NUDIMO VAM MOGUĆNOST UČESTVOVANJA 140 IGRAČA U ISTO VREME  ODLIČNA PRILIKA ZA JAČANJE ODNOSA ZAPOSLENIH  MOŽETE IZAZVATI DRUGE KOMPANIJE I DA IGRATE PROTIV NJIH  OBEZBEĐEN RUČAK U AVLIJI  CENA PAKETA PO OSOBI JE 20 EURA  IMATE MOGUĆNOST IGRANJA 2 SATA U OPREMLJENOM CENTRU ZA PAINTBALL   TAKOĐE, NUDIMO MOGUĆNOST UČESTVOVANJA DECE ZAPOSLENIH ZA KOJU JE OBEZBEĐENA OPREMA   DOĐITE DA SPOJIMO LEPO I KORISNO I PODRŽIMO ONE KOJIMA JE POMOĆ NEOPHODNA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CARITAS POMAŽE – POMOZI CARITAS</dc:title>
  <dc:creator>Nevena Tomanovic</dc:creator>
  <cp:lastModifiedBy>User</cp:lastModifiedBy>
  <cp:revision>16</cp:revision>
  <dcterms:created xsi:type="dcterms:W3CDTF">2022-04-27T08:45:58Z</dcterms:created>
  <dcterms:modified xsi:type="dcterms:W3CDTF">2022-06-10T13:57:12Z</dcterms:modified>
</cp:coreProperties>
</file>